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1.xml" ContentType="application/vnd.openxmlformats-officedocument.drawingml.chartshapes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2.xml" ContentType="application/vnd.openxmlformats-officedocument.drawingml.chartshapes+xml"/>
  <Override PartName="/ppt/charts/chart23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3.xml" ContentType="application/vnd.openxmlformats-officedocument.drawingml.chartshapes+xml"/>
  <Override PartName="/ppt/charts/chart24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5.xml" ContentType="application/vnd.openxmlformats-officedocument.drawingml.chart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drawings/drawing15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598" r:id="rId15"/>
    <p:sldId id="616" r:id="rId16"/>
    <p:sldId id="617" r:id="rId17"/>
    <p:sldId id="618" r:id="rId18"/>
    <p:sldId id="612" r:id="rId19"/>
    <p:sldId id="620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25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4690</c:v>
                </c:pt>
                <c:pt idx="1">
                  <c:v>3239</c:v>
                </c:pt>
                <c:pt idx="2">
                  <c:v>2574</c:v>
                </c:pt>
                <c:pt idx="3">
                  <c:v>2568</c:v>
                </c:pt>
                <c:pt idx="4">
                  <c:v>2494</c:v>
                </c:pt>
                <c:pt idx="5">
                  <c:v>2384</c:v>
                </c:pt>
                <c:pt idx="6">
                  <c:v>2326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1294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55,92%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1020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44,08%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0780657626130065"/>
                  <c:y val="7.83864746819522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642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28%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1294</c:v>
                </c:pt>
                <c:pt idx="1">
                  <c:v>1020</c:v>
                </c:pt>
                <c:pt idx="2">
                  <c:v>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462051618547683"/>
          <c:y val="0.81927257352048333"/>
          <c:w val="0.47075896762904634"/>
          <c:h val="7.90817265728385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BD-402F-91F5-18747F348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8.3068948298624712E-2"/>
                  <c:y val="8.045613817307746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591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12,6%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7098289313653761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1050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22,39%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8.66168846956821E-2"/>
                  <c:y val="-0.395192995113460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2303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49,1%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9.2769508436174458E-2"/>
                  <c:y val="8.5805445370438285E-2"/>
                </c:manualLayout>
              </c:layout>
              <c:tx>
                <c:rich>
                  <a:bodyPr/>
                  <a:lstStyle/>
                  <a:p>
                    <a:fld id="{A6AC66F0-FA8F-4726-895A-F801CEF4006E}" type="VALUE">
                      <a:rPr lang="en-US" smtClean="0"/>
                      <a:pPr/>
                      <a:t>[ЗНАЧЕНИЕ]</a:t>
                    </a:fld>
                    <a:endParaRPr lang="en-US" dirty="0"/>
                  </a:p>
                  <a:p>
                    <a:r>
                      <a:rPr lang="en-US" dirty="0"/>
                      <a:t>15,91%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8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2477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52,81%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1"/>
                  <c:y val="7.5956729693180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2213</a:t>
                    </a:r>
                  </a:p>
                  <a:p>
                    <a:r>
                      <a:rPr lang="en-US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47,9</a:t>
                    </a:r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Вилейский</c:v>
                </c:pt>
                <c:pt idx="3">
                  <c:v>Слуцкий</c:v>
                </c:pt>
                <c:pt idx="4">
                  <c:v>Дзержинский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Логойский</c:v>
                </c:pt>
                <c:pt idx="8">
                  <c:v>Минский</c:v>
                </c:pt>
                <c:pt idx="9">
                  <c:v>Копыльский</c:v>
                </c:pt>
                <c:pt idx="10">
                  <c:v>Узденский</c:v>
                </c:pt>
                <c:pt idx="11">
                  <c:v>Мядельский</c:v>
                </c:pt>
                <c:pt idx="12">
                  <c:v>Воложинский</c:v>
                </c:pt>
                <c:pt idx="13">
                  <c:v>Крупский</c:v>
                </c:pt>
                <c:pt idx="14">
                  <c:v>Любанский</c:v>
                </c:pt>
                <c:pt idx="15">
                  <c:v>Стародорожский</c:v>
                </c:pt>
                <c:pt idx="16">
                  <c:v>Клецкий</c:v>
                </c:pt>
                <c:pt idx="17">
                  <c:v>Березинский</c:v>
                </c:pt>
                <c:pt idx="18">
                  <c:v>Червенский</c:v>
                </c:pt>
                <c:pt idx="19">
                  <c:v>Несвижский</c:v>
                </c:pt>
                <c:pt idx="20">
                  <c:v>Столбцовский</c:v>
                </c:pt>
                <c:pt idx="21">
                  <c:v>Жодино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48</c:v>
                </c:pt>
                <c:pt idx="1">
                  <c:v>39</c:v>
                </c:pt>
                <c:pt idx="2">
                  <c:v>28</c:v>
                </c:pt>
                <c:pt idx="3">
                  <c:v>28</c:v>
                </c:pt>
                <c:pt idx="4">
                  <c:v>24</c:v>
                </c:pt>
                <c:pt idx="5">
                  <c:v>20</c:v>
                </c:pt>
                <c:pt idx="6">
                  <c:v>18</c:v>
                </c:pt>
                <c:pt idx="7">
                  <c:v>15</c:v>
                </c:pt>
                <c:pt idx="8">
                  <c:v>14</c:v>
                </c:pt>
                <c:pt idx="9">
                  <c:v>12</c:v>
                </c:pt>
                <c:pt idx="10">
                  <c:v>12</c:v>
                </c:pt>
                <c:pt idx="11">
                  <c:v>11</c:v>
                </c:pt>
                <c:pt idx="12">
                  <c:v>10</c:v>
                </c:pt>
                <c:pt idx="13">
                  <c:v>10</c:v>
                </c:pt>
                <c:pt idx="14">
                  <c:v>9</c:v>
                </c:pt>
                <c:pt idx="15">
                  <c:v>8</c:v>
                </c:pt>
                <c:pt idx="16">
                  <c:v>7</c:v>
                </c:pt>
                <c:pt idx="17">
                  <c:v>6</c:v>
                </c:pt>
                <c:pt idx="18">
                  <c:v>6</c:v>
                </c:pt>
                <c:pt idx="19">
                  <c:v>5</c:v>
                </c:pt>
                <c:pt idx="20">
                  <c:v>5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6DD-4D7B-B89C-22A1448846B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1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Лист1!$A$3:$A$26</c:f>
              <c:strCache>
                <c:ptCount val="24"/>
                <c:pt idx="0">
                  <c:v>Борисовский</c:v>
                </c:pt>
                <c:pt idx="1">
                  <c:v>Слуцкий</c:v>
                </c:pt>
                <c:pt idx="2">
                  <c:v>Молодечненский</c:v>
                </c:pt>
                <c:pt idx="3">
                  <c:v>Пуховичский</c:v>
                </c:pt>
                <c:pt idx="4">
                  <c:v>Минский</c:v>
                </c:pt>
                <c:pt idx="5">
                  <c:v>Солигорский</c:v>
                </c:pt>
                <c:pt idx="6">
                  <c:v>Копыльский</c:v>
                </c:pt>
                <c:pt idx="7">
                  <c:v>Стародорожский</c:v>
                </c:pt>
                <c:pt idx="8">
                  <c:v>Вилейский</c:v>
                </c:pt>
                <c:pt idx="9">
                  <c:v>Смолевичский</c:v>
                </c:pt>
                <c:pt idx="10">
                  <c:v>Дзержинский</c:v>
                </c:pt>
                <c:pt idx="11">
                  <c:v>Несвижский</c:v>
                </c:pt>
                <c:pt idx="12">
                  <c:v>Березинский</c:v>
                </c:pt>
                <c:pt idx="13">
                  <c:v>Жодино</c:v>
                </c:pt>
                <c:pt idx="14">
                  <c:v>Клецкий</c:v>
                </c:pt>
                <c:pt idx="15">
                  <c:v>Воложинский</c:v>
                </c:pt>
                <c:pt idx="16">
                  <c:v>Столбцовский</c:v>
                </c:pt>
                <c:pt idx="17">
                  <c:v>Крупский</c:v>
                </c:pt>
                <c:pt idx="18">
                  <c:v>Любанский</c:v>
                </c:pt>
                <c:pt idx="19">
                  <c:v>Червенский</c:v>
                </c:pt>
                <c:pt idx="20">
                  <c:v>Мядельский</c:v>
                </c:pt>
                <c:pt idx="21">
                  <c:v>Логойский</c:v>
                </c:pt>
                <c:pt idx="22">
                  <c:v>Узденский</c:v>
                </c:pt>
                <c:pt idx="23">
                  <c:v>Область</c:v>
                </c:pt>
              </c:strCache>
            </c:strRef>
          </c:cat>
          <c:val>
            <c:numRef>
              <c:f>Лист1!$B$3:$B$26</c:f>
              <c:numCache>
                <c:formatCode>General</c:formatCode>
                <c:ptCount val="24"/>
                <c:pt idx="0">
                  <c:v>54</c:v>
                </c:pt>
                <c:pt idx="1">
                  <c:v>43</c:v>
                </c:pt>
                <c:pt idx="2">
                  <c:v>41</c:v>
                </c:pt>
                <c:pt idx="3">
                  <c:v>27</c:v>
                </c:pt>
                <c:pt idx="4">
                  <c:v>25</c:v>
                </c:pt>
                <c:pt idx="5">
                  <c:v>25</c:v>
                </c:pt>
                <c:pt idx="6">
                  <c:v>18</c:v>
                </c:pt>
                <c:pt idx="7">
                  <c:v>18</c:v>
                </c:pt>
                <c:pt idx="8">
                  <c:v>15</c:v>
                </c:pt>
                <c:pt idx="9">
                  <c:v>15</c:v>
                </c:pt>
                <c:pt idx="10">
                  <c:v>14</c:v>
                </c:pt>
                <c:pt idx="11">
                  <c:v>14</c:v>
                </c:pt>
                <c:pt idx="12">
                  <c:v>13</c:v>
                </c:pt>
                <c:pt idx="13">
                  <c:v>13</c:v>
                </c:pt>
                <c:pt idx="14">
                  <c:v>12</c:v>
                </c:pt>
                <c:pt idx="15">
                  <c:v>10</c:v>
                </c:pt>
                <c:pt idx="16">
                  <c:v>10</c:v>
                </c:pt>
                <c:pt idx="17">
                  <c:v>9</c:v>
                </c:pt>
                <c:pt idx="18">
                  <c:v>9</c:v>
                </c:pt>
                <c:pt idx="19">
                  <c:v>9</c:v>
                </c:pt>
                <c:pt idx="20">
                  <c:v>6</c:v>
                </c:pt>
                <c:pt idx="21">
                  <c:v>4</c:v>
                </c:pt>
                <c:pt idx="22">
                  <c:v>1</c:v>
                </c:pt>
                <c:pt idx="23">
                  <c:v>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3F-4367-85E8-A4B2FF8C0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20 275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9 731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403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295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1186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955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4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2C5-4A2C-89FF-A0CD43D789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1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Лист1!$A$4:$A$10</c:f>
              <c:strCache>
                <c:ptCount val="7"/>
                <c:pt idx="0">
                  <c:v>Гомельская область</c:v>
                </c:pt>
                <c:pt idx="1">
                  <c:v>Гродненская область</c:v>
                </c:pt>
                <c:pt idx="2">
                  <c:v>Могилевская область</c:v>
                </c:pt>
                <c:pt idx="3">
                  <c:v>г. Минск</c:v>
                </c:pt>
                <c:pt idx="4">
                  <c:v>Витебская область</c:v>
                </c:pt>
                <c:pt idx="5">
                  <c:v>Брестская область</c:v>
                </c:pt>
                <c:pt idx="6">
                  <c:v>Область</c:v>
                </c:pt>
              </c:strCache>
            </c:strRef>
          </c:cat>
          <c:val>
            <c:numRef>
              <c:f>Лист1!$B$4:$B$10</c:f>
              <c:numCache>
                <c:formatCode>0.00%</c:formatCode>
                <c:ptCount val="7"/>
                <c:pt idx="0">
                  <c:v>0.8014</c:v>
                </c:pt>
                <c:pt idx="1">
                  <c:v>0.79959999999999998</c:v>
                </c:pt>
                <c:pt idx="2">
                  <c:v>0.79430000000000001</c:v>
                </c:pt>
                <c:pt idx="3">
                  <c:v>0.79049999999999998</c:v>
                </c:pt>
                <c:pt idx="4">
                  <c:v>0.78180000000000005</c:v>
                </c:pt>
                <c:pt idx="5">
                  <c:v>0.71089999999999998</c:v>
                </c:pt>
                <c:pt idx="6" formatCode="0.0%">
                  <c:v>0.81899999999999995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89-45BE-B5A5-263FE073D5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6.7765251487197684E-2"/>
                  <c:y val="5.35838218781562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429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10,6%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840148576556901"/>
                  <c:y val="8.95743876497373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958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23,84%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Возмещают в полном объеме</c:v>
                </c:pt>
                <c:pt idx="1">
                  <c:v>Возмещают частично</c:v>
                </c:pt>
                <c:pt idx="2">
                  <c:v>Не возмещают 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429</c:v>
                </c:pt>
                <c:pt idx="1">
                  <c:v>2631</c:v>
                </c:pt>
                <c:pt idx="2">
                  <c:v>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6824571897388662E-2"/>
          <c:y val="0.89579408685009343"/>
          <c:w val="0.90043967307744177"/>
          <c:h val="7.9081726572838573E-2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54571147498253425"/>
                  <c:y val="-0.1793106815907964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624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15,5%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layout>
                <c:manualLayout>
                  <c:x val="0.11840148576556901"/>
                  <c:y val="8.957438764973733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759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18,9%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1955</c:v>
                </c:pt>
                <c:pt idx="1">
                  <c:v>624</c:v>
                </c:pt>
                <c:pt idx="2">
                  <c:v>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6824571897388662E-2"/>
          <c:y val="0.89579408685009343"/>
          <c:w val="0.90043967307744177"/>
          <c:h val="7.9081726572838573E-2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288694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187911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30528"/>
        <c:axId val="84232064"/>
        <c:axId val="0"/>
      </c:bar3DChart>
      <c:catAx>
        <c:axId val="842305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4232064"/>
        <c:crosses val="autoZero"/>
        <c:auto val="1"/>
        <c:lblAlgn val="ctr"/>
        <c:lblOffset val="100"/>
        <c:noMultiLvlLbl val="0"/>
      </c:catAx>
      <c:valAx>
        <c:axId val="8423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8423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3E-2"/>
          <c:y val="0.85151149635368506"/>
          <c:w val="0.94474426676605827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20200094692E-2"/>
          <c:y val="3.3708198184741273E-2"/>
          <c:w val="0.92712300943302883"/>
          <c:h val="0.5103797215254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CD6-4E72-BC3B-2A76B1BA4EFD}"/>
              </c:ext>
            </c:extLst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4664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Молодечненский</c:v>
                </c:pt>
                <c:pt idx="3">
                  <c:v>Слуцкий</c:v>
                </c:pt>
                <c:pt idx="4">
                  <c:v>Минский</c:v>
                </c:pt>
                <c:pt idx="5">
                  <c:v>Смолевичский</c:v>
                </c:pt>
                <c:pt idx="6">
                  <c:v>Дзержинский</c:v>
                </c:pt>
                <c:pt idx="7">
                  <c:v>Жодино</c:v>
                </c:pt>
                <c:pt idx="8">
                  <c:v>Столбцовский</c:v>
                </c:pt>
                <c:pt idx="9">
                  <c:v>Вилейский</c:v>
                </c:pt>
                <c:pt idx="10">
                  <c:v>Мядельский</c:v>
                </c:pt>
                <c:pt idx="11">
                  <c:v>Червенский</c:v>
                </c:pt>
                <c:pt idx="12">
                  <c:v>Крупский</c:v>
                </c:pt>
                <c:pt idx="13">
                  <c:v>Любанский</c:v>
                </c:pt>
                <c:pt idx="14">
                  <c:v>Копыльский</c:v>
                </c:pt>
                <c:pt idx="15">
                  <c:v>Воложинский</c:v>
                </c:pt>
                <c:pt idx="16">
                  <c:v>Пуховичский</c:v>
                </c:pt>
                <c:pt idx="17">
                  <c:v>Логойский</c:v>
                </c:pt>
                <c:pt idx="18">
                  <c:v>Стародорожский</c:v>
                </c:pt>
                <c:pt idx="19">
                  <c:v>Несвижский</c:v>
                </c:pt>
                <c:pt idx="20">
                  <c:v>Клецкий</c:v>
                </c:pt>
                <c:pt idx="21">
                  <c:v>Узденский</c:v>
                </c:pt>
                <c:pt idx="22">
                  <c:v>Березинский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346</c:v>
                </c:pt>
                <c:pt idx="1">
                  <c:v>267</c:v>
                </c:pt>
                <c:pt idx="2">
                  <c:v>210</c:v>
                </c:pt>
                <c:pt idx="3">
                  <c:v>166</c:v>
                </c:pt>
                <c:pt idx="4">
                  <c:v>157</c:v>
                </c:pt>
                <c:pt idx="5">
                  <c:v>112</c:v>
                </c:pt>
                <c:pt idx="6">
                  <c:v>108</c:v>
                </c:pt>
                <c:pt idx="7">
                  <c:v>103</c:v>
                </c:pt>
                <c:pt idx="8">
                  <c:v>85</c:v>
                </c:pt>
                <c:pt idx="9">
                  <c:v>79</c:v>
                </c:pt>
                <c:pt idx="10">
                  <c:v>76</c:v>
                </c:pt>
                <c:pt idx="11">
                  <c:v>69</c:v>
                </c:pt>
                <c:pt idx="12">
                  <c:v>68</c:v>
                </c:pt>
                <c:pt idx="13">
                  <c:v>66</c:v>
                </c:pt>
                <c:pt idx="14">
                  <c:v>61</c:v>
                </c:pt>
                <c:pt idx="15">
                  <c:v>57</c:v>
                </c:pt>
                <c:pt idx="16">
                  <c:v>49</c:v>
                </c:pt>
                <c:pt idx="17">
                  <c:v>45</c:v>
                </c:pt>
                <c:pt idx="18">
                  <c:v>41</c:v>
                </c:pt>
                <c:pt idx="19">
                  <c:v>38</c:v>
                </c:pt>
                <c:pt idx="20">
                  <c:v>34</c:v>
                </c:pt>
                <c:pt idx="21">
                  <c:v>33</c:v>
                </c:pt>
                <c:pt idx="22">
                  <c:v>31</c:v>
                </c:pt>
                <c:pt idx="23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98016"/>
        <c:axId val="128599552"/>
      </c:barChart>
      <c:catAx>
        <c:axId val="12859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8599552"/>
        <c:crosses val="autoZero"/>
        <c:auto val="1"/>
        <c:lblAlgn val="ctr"/>
        <c:lblOffset val="100"/>
        <c:noMultiLvlLbl val="0"/>
      </c:catAx>
      <c:valAx>
        <c:axId val="128599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859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dLbl>
              <c:idx val="0"/>
              <c:layout>
                <c:manualLayout>
                  <c:x val="1.1660779656254906E-2"/>
                  <c:y val="-0.101360537477804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000" b="1">
                      <a:latin typeface="+mn-lt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1.3118377113286769E-2"/>
                  <c:y val="-8.03893917927412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000" b="1">
                      <a:latin typeface="+mn-lt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invertIfNegative val="0"/>
          <c:dLbls>
            <c:dLbl>
              <c:idx val="0"/>
              <c:layout>
                <c:manualLayout>
                  <c:x val="2.7694322196112633E-2"/>
                  <c:y val="-8.6506182359798803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1321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23,7%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4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28,1%   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364544"/>
        <c:axId val="128366080"/>
        <c:axId val="0"/>
      </c:bar3DChart>
      <c:catAx>
        <c:axId val="1283645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8366080"/>
        <c:crosses val="autoZero"/>
        <c:auto val="1"/>
        <c:lblAlgn val="ctr"/>
        <c:lblOffset val="100"/>
        <c:noMultiLvlLbl val="0"/>
      </c:catAx>
      <c:valAx>
        <c:axId val="128366080"/>
        <c:scaling>
          <c:orientation val="minMax"/>
        </c:scaling>
        <c:delete val="1"/>
        <c:axPos val="l"/>
        <c:majorGridlines/>
        <c:numFmt formatCode="0_ ;\-0\ " sourceLinked="1"/>
        <c:majorTickMark val="out"/>
        <c:minorTickMark val="none"/>
        <c:tickLblPos val="nextTo"/>
        <c:crossAx val="128364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E1-40C1-B986-FA8FF3888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9 месяцев 2023 г.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3948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85999497799314E-2"/>
          <c:y val="9.8136094930389425E-2"/>
          <c:w val="0.42225420916098461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753423772526354"/>
                  <c:y val="0.10981896337448339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2097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 (34,02%)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9.9552886340270666E-2"/>
                  <c:y val="-0.16823330559495348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1817 (29,48%)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3"/>
                  <c:y val="0.13552127395149016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1065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(17,28%)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5.3882170626773154E-2"/>
                  <c:y val="0.19860857956741743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491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(7,97%)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Потребление родителями алокогольных напитков</c:v>
                </c:pt>
                <c:pt idx="1">
                  <c:v>Привлечение родителей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2097</c:v>
                </c:pt>
                <c:pt idx="1">
                  <c:v>1817</c:v>
                </c:pt>
                <c:pt idx="2">
                  <c:v>1065</c:v>
                </c:pt>
                <c:pt idx="3">
                  <c:v>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942836555213431"/>
          <c:y val="0.10205780481738204"/>
          <c:w val="0.3872840720119598"/>
          <c:h val="0.887345070041516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21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23.02.2023</a:t>
          </a:r>
        </a:p>
        <a:p>
          <a:pPr algn="ctr"/>
          <a:r>
            <a:rPr lang="ru-RU" sz="2000" dirty="0"/>
            <a:t>30.06.2023</a:t>
          </a:r>
        </a:p>
        <a:p>
          <a:pPr algn="ctr"/>
          <a:r>
            <a:rPr lang="ru-RU" sz="2000" dirty="0"/>
            <a:t>28.07.2023</a:t>
          </a:r>
        </a:p>
        <a:p>
          <a:pPr algn="ctr"/>
          <a:r>
            <a:rPr lang="ru-RU" sz="2000" dirty="0"/>
            <a:t>12.12.2023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1400" b="0" dirty="0"/>
            <a:t>Функционирование Линии доверия «Мы вместе в ответе за наших детей» </a:t>
          </a:r>
        </a:p>
        <a:p>
          <a:pPr algn="ctr"/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85A07210-406C-441E-9555-FE3FD1EB69B0}">
      <dgm:prSet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1400" b="0" dirty="0"/>
            <a:t>Еженедельный мониторинг условий проживания и воспитания детей, находящимися в СОП</a:t>
          </a:r>
        </a:p>
        <a:p>
          <a:pPr algn="l"/>
          <a:endParaRPr lang="ru-RU" sz="1300" dirty="0"/>
        </a:p>
      </dgm:t>
    </dgm:pt>
    <dgm:pt modelId="{69443EAB-109B-41B0-8CCA-BEA271053ABD}" type="parTrans" cxnId="{5BF3B481-B7CC-47DF-A785-83A839632FBF}">
      <dgm:prSet/>
      <dgm:spPr/>
      <dgm:t>
        <a:bodyPr/>
        <a:lstStyle/>
        <a:p>
          <a:endParaRPr lang="ru-RU"/>
        </a:p>
      </dgm:t>
    </dgm:pt>
    <dgm:pt modelId="{D9C2ABC1-D08F-4050-B20B-4CB451B4A890}" type="sibTrans" cxnId="{5BF3B481-B7CC-47DF-A785-83A839632FBF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D70E2FEB-019A-4A68-A565-31F03170D6F3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1400" b="0" dirty="0"/>
            <a:t>Контроль за проведением и организацией работы координационных советов райгорисполкомов по реализации требований Декрета №18</a:t>
          </a:r>
        </a:p>
      </dgm:t>
    </dgm:pt>
    <dgm:pt modelId="{37B1773B-111C-4033-9394-D0D90A67302E}" type="sibTrans" cxnId="{1BA1D4DD-D7CB-452E-BDCE-3814DC601F95}">
      <dgm:prSet/>
      <dgm:spPr/>
      <dgm:t>
        <a:bodyPr/>
        <a:lstStyle/>
        <a:p>
          <a:endParaRPr lang="ru-RU"/>
        </a:p>
      </dgm:t>
    </dgm:pt>
    <dgm:pt modelId="{88118C0B-751E-42A7-B3E6-25F96976A30C}" type="parTrans" cxnId="{1BA1D4DD-D7CB-452E-BDCE-3814DC601F95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F3B0A21E-9C34-437A-AE0A-4B146018D5A8}" type="pres">
      <dgm:prSet presAssocID="{3D622693-CD5A-4FF4-A0B4-DAA0DEAA6B6C}" presName="compNode" presStyleCnt="0"/>
      <dgm:spPr/>
    </dgm:pt>
    <dgm:pt modelId="{DB13C3B9-A942-43D4-AB13-44865611FDD9}" type="pres">
      <dgm:prSet presAssocID="{3D622693-CD5A-4FF4-A0B4-DAA0DEAA6B6C}" presName="aNode" presStyleLbl="bgShp" presStyleIdx="0" presStyleCnt="4" custScaleX="68004" custLinFactNeighborX="-14520" custLinFactNeighborY="-202"/>
      <dgm:spPr/>
    </dgm:pt>
    <dgm:pt modelId="{2BBD957A-E1F8-4D33-B456-5A8378CE0AD2}" type="pres">
      <dgm:prSet presAssocID="{3D622693-CD5A-4FF4-A0B4-DAA0DEAA6B6C}" presName="textNode" presStyleLbl="bgShp" presStyleIdx="0" presStyleCnt="4"/>
      <dgm:spPr/>
    </dgm:pt>
    <dgm:pt modelId="{929895B4-843B-4542-A8CA-C8CC3B6B2B57}" type="pres">
      <dgm:prSet presAssocID="{3D622693-CD5A-4FF4-A0B4-DAA0DEAA6B6C}" presName="compChildNode" presStyleCnt="0"/>
      <dgm:spPr/>
    </dgm:pt>
    <dgm:pt modelId="{358B7B22-D205-45F5-92E7-166B2C2B7580}" type="pres">
      <dgm:prSet presAssocID="{3D622693-CD5A-4FF4-A0B4-DAA0DEAA6B6C}" presName="theInnerList" presStyleCnt="0"/>
      <dgm:spPr/>
    </dgm:pt>
    <dgm:pt modelId="{872F40DA-9108-4F55-9ACE-548D0E8AE5E5}" type="pres">
      <dgm:prSet presAssocID="{85A07210-406C-441E-9555-FE3FD1EB69B0}" presName="childNode" presStyleLbl="node1" presStyleIdx="0" presStyleCnt="3" custScaleX="83009" custScaleY="103828" custLinFactNeighborX="-558" custLinFactNeighborY="-15872">
        <dgm:presLayoutVars>
          <dgm:bulletEnabled val="1"/>
        </dgm:presLayoutVars>
      </dgm:prSet>
      <dgm:spPr/>
    </dgm:pt>
    <dgm:pt modelId="{430A0F8F-750E-47C9-B563-3AF54F84757B}" type="pres">
      <dgm:prSet presAssocID="{3D622693-CD5A-4FF4-A0B4-DAA0DEAA6B6C}" presName="aSpace" presStyleCnt="0"/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1" presStyleCnt="4" custScaleX="75947" custLinFactNeighborX="-652"/>
      <dgm:spPr/>
    </dgm:pt>
    <dgm:pt modelId="{D286415B-1F11-4BE7-969A-D3ED144DFFD3}" type="pres">
      <dgm:prSet presAssocID="{402D8F51-9BD5-4FE0-AF57-DE95EF2BF9FE}" presName="textNode" presStyleLbl="bgShp" presStyleIdx="1" presStyleCnt="4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1" presStyleCnt="3" custScaleX="94419" custLinFactNeighborX="-1029" custLinFactNeighborY="-15624">
        <dgm:presLayoutVars>
          <dgm:bulletEnabled val="1"/>
        </dgm:presLayoutVars>
      </dgm:prSet>
      <dgm:spPr/>
    </dgm:pt>
    <dgm:pt modelId="{38887DA1-9D3D-4957-B179-C5B0B41B7B1F}" type="pres">
      <dgm:prSet presAssocID="{402D8F51-9BD5-4FE0-AF57-DE95EF2BF9FE}" presName="aSpace" presStyleCnt="0"/>
      <dgm:spPr/>
    </dgm:pt>
    <dgm:pt modelId="{B3E4DD69-FB06-4CA7-A428-5FBF031E2FB9}" type="pres">
      <dgm:prSet presAssocID="{B51AAAB0-4DC9-4D37-BA42-0767F3647E03}" presName="compNode" presStyleCnt="0"/>
      <dgm:spPr/>
    </dgm:pt>
    <dgm:pt modelId="{4312DD16-7CF2-400E-BE79-AD754A536B3C}" type="pres">
      <dgm:prSet presAssocID="{B51AAAB0-4DC9-4D37-BA42-0767F3647E03}" presName="aNode" presStyleLbl="bgShp" presStyleIdx="2" presStyleCnt="4" custScaleX="66831" custLinFactNeighborX="-1640"/>
      <dgm:spPr/>
    </dgm:pt>
    <dgm:pt modelId="{15079446-3111-4533-B9DF-D00147A778BE}" type="pres">
      <dgm:prSet presAssocID="{B51AAAB0-4DC9-4D37-BA42-0767F3647E03}" presName="textNode" presStyleLbl="bgShp" presStyleIdx="2" presStyleCnt="4"/>
      <dgm:spPr/>
    </dgm:pt>
    <dgm:pt modelId="{42F3F408-031A-47EE-A7D1-2BDF43A3724E}" type="pres">
      <dgm:prSet presAssocID="{B51AAAB0-4DC9-4D37-BA42-0767F3647E03}" presName="compChildNode" presStyleCnt="0"/>
      <dgm:spPr/>
    </dgm:pt>
    <dgm:pt modelId="{C0724E9E-6BCC-4269-8121-50B7A625B67D}" type="pres">
      <dgm:prSet presAssocID="{B51AAAB0-4DC9-4D37-BA42-0767F3647E03}" presName="theInnerList" presStyleCnt="0"/>
      <dgm:spPr/>
    </dgm:pt>
    <dgm:pt modelId="{3C4BF742-80EB-4707-B6E8-6C56500F3187}" type="pres">
      <dgm:prSet presAssocID="{D70E2FEB-019A-4A68-A565-31F03170D6F3}" presName="childNode" presStyleLbl="node1" presStyleIdx="2" presStyleCnt="3" custScaleX="83446" custScaleY="99779" custLinFactNeighborX="-2814" custLinFactNeighborY="-15624">
        <dgm:presLayoutVars>
          <dgm:bulletEnabled val="1"/>
        </dgm:presLayoutVars>
      </dgm:prSet>
      <dgm:spPr/>
    </dgm:pt>
    <dgm:pt modelId="{336A2316-BE44-4260-B3C1-6C99C313F9C8}" type="pres">
      <dgm:prSet presAssocID="{B51AAAB0-4DC9-4D37-BA42-0767F3647E03}" presName="aSpace" presStyleCnt="0"/>
      <dgm:spPr/>
    </dgm:pt>
    <dgm:pt modelId="{01A486F3-346F-4A1E-8F7A-D93F2D0359EE}" type="pres">
      <dgm:prSet presAssocID="{3C1F6000-F72D-4416-A63F-D4BD2A35AF77}" presName="compNode" presStyleCnt="0"/>
      <dgm:spPr/>
    </dgm:pt>
    <dgm:pt modelId="{DF819428-7554-4125-AC83-B9E2BF7B0537}" type="pres">
      <dgm:prSet presAssocID="{3C1F6000-F72D-4416-A63F-D4BD2A35AF77}" presName="aNode" presStyleLbl="bgShp" presStyleIdx="3" presStyleCnt="4" custScaleX="65603" custLinFactNeighborX="-2509"/>
      <dgm:spPr/>
    </dgm:pt>
    <dgm:pt modelId="{2E5CAF73-F476-402E-B261-C090DF67BDBB}" type="pres">
      <dgm:prSet presAssocID="{3C1F6000-F72D-4416-A63F-D4BD2A35AF77}" presName="textNode" presStyleLbl="bgShp" presStyleIdx="3" presStyleCnt="4"/>
      <dgm:spPr/>
    </dgm:pt>
    <dgm:pt modelId="{857AEFE0-8E98-4471-B017-45E7F20FF0D3}" type="pres">
      <dgm:prSet presAssocID="{3C1F6000-F72D-4416-A63F-D4BD2A35AF77}" presName="compChildNode" presStyleCnt="0"/>
      <dgm:spPr/>
    </dgm:pt>
    <dgm:pt modelId="{AA5B5FC3-4AEB-4D16-8B10-7BD5CBEE79C7}" type="pres">
      <dgm:prSet presAssocID="{3C1F6000-F72D-4416-A63F-D4BD2A35AF77}" presName="theInnerList" presStyleCnt="0"/>
      <dgm:spPr/>
    </dgm:pt>
  </dgm:ptLst>
  <dgm:cxnLst>
    <dgm:cxn modelId="{3C317F03-73CE-4540-97B9-5C1CF595E8BC}" type="presOf" srcId="{3D622693-CD5A-4FF4-A0B4-DAA0DEAA6B6C}" destId="{2BBD957A-E1F8-4D33-B456-5A8378CE0AD2}" srcOrd="1" destOrd="0" presId="urn:microsoft.com/office/officeart/2005/8/layout/lProcess2"/>
    <dgm:cxn modelId="{69AF3122-CEBB-48A8-BE6D-B56B5C3846DE}" srcId="{F379877F-E8AF-49EC-8615-C23DE2AAF04A}" destId="{B51AAAB0-4DC9-4D37-BA42-0767F3647E03}" srcOrd="2" destOrd="0" parTransId="{D693919B-BECB-4831-85B0-3698A72B58E9}" sibTransId="{8A939491-D2A5-48DE-AB0D-11E8CD3F2B75}"/>
    <dgm:cxn modelId="{ED8D2F24-43E0-41BA-A46E-04E952222F89}" type="presOf" srcId="{3D622693-CD5A-4FF4-A0B4-DAA0DEAA6B6C}" destId="{DB13C3B9-A942-43D4-AB13-44865611FDD9}" srcOrd="0" destOrd="0" presId="urn:microsoft.com/office/officeart/2005/8/layout/lProcess2"/>
    <dgm:cxn modelId="{E6642D35-CDAA-4E64-A90B-58EC04EB6A89}" type="presOf" srcId="{D70E2FEB-019A-4A68-A565-31F03170D6F3}" destId="{3C4BF742-80EB-4707-B6E8-6C56500F3187}" srcOrd="0" destOrd="0" presId="urn:microsoft.com/office/officeart/2005/8/layout/lProcess2"/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4549757A-D85B-46D6-A443-95F1ACC3739D}" type="presOf" srcId="{3C1F6000-F72D-4416-A63F-D4BD2A35AF77}" destId="{DF819428-7554-4125-AC83-B9E2BF7B0537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5BF3B481-B7CC-47DF-A785-83A839632FBF}" srcId="{3D622693-CD5A-4FF4-A0B4-DAA0DEAA6B6C}" destId="{85A07210-406C-441E-9555-FE3FD1EB69B0}" srcOrd="0" destOrd="0" parTransId="{69443EAB-109B-41B0-8CCA-BEA271053ABD}" sibTransId="{D9C2ABC1-D08F-4050-B20B-4CB451B4A890}"/>
    <dgm:cxn modelId="{FF40D593-CC6E-4FC4-95CB-AC976333FD7F}" srcId="{F379877F-E8AF-49EC-8615-C23DE2AAF04A}" destId="{3C1F6000-F72D-4416-A63F-D4BD2A35AF77}" srcOrd="3" destOrd="0" parTransId="{965485F8-ECA0-4B68-B2E0-FA71F4489AE7}" sibTransId="{DA5BBD7E-B8D0-456B-8F04-F81D0037D9C0}"/>
    <dgm:cxn modelId="{AAFC0197-C6CB-4D7A-807E-BEEF7FC9412B}" type="presOf" srcId="{3C1F6000-F72D-4416-A63F-D4BD2A35AF77}" destId="{2E5CAF73-F476-402E-B261-C090DF67BDBB}" srcOrd="1" destOrd="0" presId="urn:microsoft.com/office/officeart/2005/8/layout/lProcess2"/>
    <dgm:cxn modelId="{05A25CC4-9F25-4FF8-8770-61AD2F36F21E}" type="presOf" srcId="{85A07210-406C-441E-9555-FE3FD1EB69B0}" destId="{872F40DA-9108-4F55-9ACE-548D0E8AE5E5}" srcOrd="0" destOrd="0" presId="urn:microsoft.com/office/officeart/2005/8/layout/lProcess2"/>
    <dgm:cxn modelId="{2BFF29D3-8381-46B7-8948-CF2C12FB634C}" type="presOf" srcId="{B51AAAB0-4DC9-4D37-BA42-0767F3647E03}" destId="{15079446-3111-4533-B9DF-D00147A778BE}" srcOrd="1" destOrd="0" presId="urn:microsoft.com/office/officeart/2005/8/layout/lProcess2"/>
    <dgm:cxn modelId="{1BA1D4DD-D7CB-452E-BDCE-3814DC601F95}" srcId="{B51AAAB0-4DC9-4D37-BA42-0767F3647E03}" destId="{D70E2FEB-019A-4A68-A565-31F03170D6F3}" srcOrd="0" destOrd="0" parTransId="{88118C0B-751E-42A7-B3E6-25F96976A30C}" sibTransId="{37B1773B-111C-4033-9394-D0D90A67302E}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987345E4-4601-4EE0-B862-4898774BC258}" type="presOf" srcId="{B51AAAB0-4DC9-4D37-BA42-0767F3647E03}" destId="{4312DD16-7CF2-400E-BE79-AD754A536B3C}" srcOrd="0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EF174628-1B4C-4B12-83F3-517345C82377}" type="presParOf" srcId="{B300989D-8A57-43C1-8333-029DC63D758C}" destId="{F3B0A21E-9C34-437A-AE0A-4B146018D5A8}" srcOrd="0" destOrd="0" presId="urn:microsoft.com/office/officeart/2005/8/layout/lProcess2"/>
    <dgm:cxn modelId="{D42EC6F9-9726-44A8-824F-3CCCF9A39D70}" type="presParOf" srcId="{F3B0A21E-9C34-437A-AE0A-4B146018D5A8}" destId="{DB13C3B9-A942-43D4-AB13-44865611FDD9}" srcOrd="0" destOrd="0" presId="urn:microsoft.com/office/officeart/2005/8/layout/lProcess2"/>
    <dgm:cxn modelId="{BC87B7E0-E339-43AB-B4AD-6D762A85BD7A}" type="presParOf" srcId="{F3B0A21E-9C34-437A-AE0A-4B146018D5A8}" destId="{2BBD957A-E1F8-4D33-B456-5A8378CE0AD2}" srcOrd="1" destOrd="0" presId="urn:microsoft.com/office/officeart/2005/8/layout/lProcess2"/>
    <dgm:cxn modelId="{69D33C6D-201D-4DC3-B6F1-4F8144C7BC8C}" type="presParOf" srcId="{F3B0A21E-9C34-437A-AE0A-4B146018D5A8}" destId="{929895B4-843B-4542-A8CA-C8CC3B6B2B57}" srcOrd="2" destOrd="0" presId="urn:microsoft.com/office/officeart/2005/8/layout/lProcess2"/>
    <dgm:cxn modelId="{EBBAA1BF-ADA8-4CA1-B727-FA61A17A15F5}" type="presParOf" srcId="{929895B4-843B-4542-A8CA-C8CC3B6B2B57}" destId="{358B7B22-D205-45F5-92E7-166B2C2B7580}" srcOrd="0" destOrd="0" presId="urn:microsoft.com/office/officeart/2005/8/layout/lProcess2"/>
    <dgm:cxn modelId="{F84E1DBB-702C-4CD2-BB4F-41C31E74F704}" type="presParOf" srcId="{358B7B22-D205-45F5-92E7-166B2C2B7580}" destId="{872F40DA-9108-4F55-9ACE-548D0E8AE5E5}" srcOrd="0" destOrd="0" presId="urn:microsoft.com/office/officeart/2005/8/layout/lProcess2"/>
    <dgm:cxn modelId="{3799102C-79F8-4811-847E-4AB6ADA0C2DE}" type="presParOf" srcId="{B300989D-8A57-43C1-8333-029DC63D758C}" destId="{430A0F8F-750E-47C9-B563-3AF54F84757B}" srcOrd="1" destOrd="0" presId="urn:microsoft.com/office/officeart/2005/8/layout/lProcess2"/>
    <dgm:cxn modelId="{C2235B92-2036-4AA7-BEB2-CEE9B33CBB8B}" type="presParOf" srcId="{B300989D-8A57-43C1-8333-029DC63D758C}" destId="{E4507055-09FA-48B2-AE5B-75026E5A1FA9}" srcOrd="2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  <dgm:cxn modelId="{1F5C9160-3C25-4D41-A09D-CE55651457FA}" type="presParOf" srcId="{B300989D-8A57-43C1-8333-029DC63D758C}" destId="{38887DA1-9D3D-4957-B179-C5B0B41B7B1F}" srcOrd="3" destOrd="0" presId="urn:microsoft.com/office/officeart/2005/8/layout/lProcess2"/>
    <dgm:cxn modelId="{8731D6E0-DD99-4BA0-A288-228EDB6AB0A3}" type="presParOf" srcId="{B300989D-8A57-43C1-8333-029DC63D758C}" destId="{B3E4DD69-FB06-4CA7-A428-5FBF031E2FB9}" srcOrd="4" destOrd="0" presId="urn:microsoft.com/office/officeart/2005/8/layout/lProcess2"/>
    <dgm:cxn modelId="{93A1425C-F4D6-467F-B07A-BEC090523E80}" type="presParOf" srcId="{B3E4DD69-FB06-4CA7-A428-5FBF031E2FB9}" destId="{4312DD16-7CF2-400E-BE79-AD754A536B3C}" srcOrd="0" destOrd="0" presId="urn:microsoft.com/office/officeart/2005/8/layout/lProcess2"/>
    <dgm:cxn modelId="{C46485DF-7EDD-4E96-8F5B-32FB033BCB1D}" type="presParOf" srcId="{B3E4DD69-FB06-4CA7-A428-5FBF031E2FB9}" destId="{15079446-3111-4533-B9DF-D00147A778BE}" srcOrd="1" destOrd="0" presId="urn:microsoft.com/office/officeart/2005/8/layout/lProcess2"/>
    <dgm:cxn modelId="{FC183436-3CA2-4E8B-BC6B-9B7BEE4A2C62}" type="presParOf" srcId="{B3E4DD69-FB06-4CA7-A428-5FBF031E2FB9}" destId="{42F3F408-031A-47EE-A7D1-2BDF43A3724E}" srcOrd="2" destOrd="0" presId="urn:microsoft.com/office/officeart/2005/8/layout/lProcess2"/>
    <dgm:cxn modelId="{0CFF9D93-CF77-484F-AF50-6385EDA8614F}" type="presParOf" srcId="{42F3F408-031A-47EE-A7D1-2BDF43A3724E}" destId="{C0724E9E-6BCC-4269-8121-50B7A625B67D}" srcOrd="0" destOrd="0" presId="urn:microsoft.com/office/officeart/2005/8/layout/lProcess2"/>
    <dgm:cxn modelId="{480F2918-8A33-48A3-9537-CBAEFEE47152}" type="presParOf" srcId="{C0724E9E-6BCC-4269-8121-50B7A625B67D}" destId="{3C4BF742-80EB-4707-B6E8-6C56500F3187}" srcOrd="0" destOrd="0" presId="urn:microsoft.com/office/officeart/2005/8/layout/lProcess2"/>
    <dgm:cxn modelId="{BADD0914-A355-4B46-A030-BF4D1D097967}" type="presParOf" srcId="{B300989D-8A57-43C1-8333-029DC63D758C}" destId="{336A2316-BE44-4260-B3C1-6C99C313F9C8}" srcOrd="5" destOrd="0" presId="urn:microsoft.com/office/officeart/2005/8/layout/lProcess2"/>
    <dgm:cxn modelId="{C98589C9-CD73-4060-84E6-F1C8032BAD38}" type="presParOf" srcId="{B300989D-8A57-43C1-8333-029DC63D758C}" destId="{01A486F3-346F-4A1E-8F7A-D93F2D0359EE}" srcOrd="6" destOrd="0" presId="urn:microsoft.com/office/officeart/2005/8/layout/lProcess2"/>
    <dgm:cxn modelId="{D2846CDC-CF51-46AB-8BA3-9667698DAF55}" type="presParOf" srcId="{01A486F3-346F-4A1E-8F7A-D93F2D0359EE}" destId="{DF819428-7554-4125-AC83-B9E2BF7B0537}" srcOrd="0" destOrd="0" presId="urn:microsoft.com/office/officeart/2005/8/layout/lProcess2"/>
    <dgm:cxn modelId="{9F12107F-8D74-472E-8F8A-9BB8A192AAC5}" type="presParOf" srcId="{01A486F3-346F-4A1E-8F7A-D93F2D0359EE}" destId="{2E5CAF73-F476-402E-B261-C090DF67BDBB}" srcOrd="1" destOrd="0" presId="urn:microsoft.com/office/officeart/2005/8/layout/lProcess2"/>
    <dgm:cxn modelId="{41708C16-884D-4348-BBD6-32F99F95C56C}" type="presParOf" srcId="{01A486F3-346F-4A1E-8F7A-D93F2D0359EE}" destId="{857AEFE0-8E98-4471-B017-45E7F20FF0D3}" srcOrd="2" destOrd="0" presId="urn:microsoft.com/office/officeart/2005/8/layout/lProcess2"/>
    <dgm:cxn modelId="{07DA9A1F-9BCC-4F84-9F17-A700B2986E64}" type="presParOf" srcId="{857AEFE0-8E98-4471-B017-45E7F20FF0D3}" destId="{AA5B5FC3-4AEB-4D16-8B10-7BD5CBEE79C7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23.02.2023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30.06.2023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28.07.2023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12.12.2023</a:t>
          </a:r>
          <a:endParaRPr lang="ru-RU" sz="1600" kern="1200" dirty="0"/>
        </a:p>
      </dsp:txBody>
      <dsp:txXfrm>
        <a:off x="89275" y="1324312"/>
        <a:ext cx="3659302" cy="2869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Октябрь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Сентябрь 2022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Март 2023</a:t>
          </a:r>
        </a:p>
      </dsp:txBody>
      <dsp:txXfrm>
        <a:off x="89275" y="1324312"/>
        <a:ext cx="3659302" cy="2869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13C3B9-A942-43D4-AB13-44865611FDD9}">
      <dsp:nvSpPr>
        <dsp:cNvPr id="0" name=""/>
        <dsp:cNvSpPr/>
      </dsp:nvSpPr>
      <dsp:spPr>
        <a:xfrm>
          <a:off x="0" y="0"/>
          <a:ext cx="2691763" cy="455509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300" kern="1200" dirty="0"/>
        </a:p>
      </dsp:txBody>
      <dsp:txXfrm>
        <a:off x="0" y="0"/>
        <a:ext cx="2691763" cy="1366528"/>
      </dsp:txXfrm>
    </dsp:sp>
    <dsp:sp modelId="{872F40DA-9108-4F55-9ACE-548D0E8AE5E5}">
      <dsp:nvSpPr>
        <dsp:cNvPr id="0" name=""/>
        <dsp:cNvSpPr/>
      </dsp:nvSpPr>
      <dsp:spPr>
        <a:xfrm>
          <a:off x="15775" y="914397"/>
          <a:ext cx="2628558" cy="2960071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/>
            <a:t>Еженедельный мониторинг условий проживания и воспитания детей, находящимися в СОП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 dirty="0"/>
        </a:p>
      </dsp:txBody>
      <dsp:txXfrm>
        <a:off x="92763" y="991385"/>
        <a:ext cx="2474582" cy="2806095"/>
      </dsp:txXfrm>
    </dsp:sp>
    <dsp:sp modelId="{20418FB3-1AB3-4CF9-A1AE-C48DF2DC6FAD}">
      <dsp:nvSpPr>
        <dsp:cNvPr id="0" name=""/>
        <dsp:cNvSpPr/>
      </dsp:nvSpPr>
      <dsp:spPr>
        <a:xfrm>
          <a:off x="2964666" y="0"/>
          <a:ext cx="3006167" cy="455509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300" kern="1200" dirty="0"/>
        </a:p>
      </dsp:txBody>
      <dsp:txXfrm>
        <a:off x="2964666" y="0"/>
        <a:ext cx="3006167" cy="1366528"/>
      </dsp:txXfrm>
    </dsp:sp>
    <dsp:sp modelId="{67445DDF-C948-4F39-832C-66EEF069CEB2}">
      <dsp:nvSpPr>
        <dsp:cNvPr id="0" name=""/>
        <dsp:cNvSpPr/>
      </dsp:nvSpPr>
      <dsp:spPr>
        <a:xfrm>
          <a:off x="2966040" y="903931"/>
          <a:ext cx="2989867" cy="2960811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/>
            <a:t>Функционирование Линии доверия «Мы вместе в ответе за наших детей»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/>
        </a:p>
      </dsp:txBody>
      <dsp:txXfrm>
        <a:off x="3052759" y="990650"/>
        <a:ext cx="2816429" cy="2787373"/>
      </dsp:txXfrm>
    </dsp:sp>
    <dsp:sp modelId="{4312DD16-7CF2-400E-BE79-AD754A536B3C}">
      <dsp:nvSpPr>
        <dsp:cNvPr id="0" name=""/>
        <dsp:cNvSpPr/>
      </dsp:nvSpPr>
      <dsp:spPr>
        <a:xfrm>
          <a:off x="6228594" y="0"/>
          <a:ext cx="2645333" cy="455509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300" kern="1200" dirty="0"/>
        </a:p>
      </dsp:txBody>
      <dsp:txXfrm>
        <a:off x="6228594" y="0"/>
        <a:ext cx="2645333" cy="1366528"/>
      </dsp:txXfrm>
    </dsp:sp>
    <dsp:sp modelId="{3C4BF742-80EB-4707-B6E8-6C56500F3187}">
      <dsp:nvSpPr>
        <dsp:cNvPr id="0" name=""/>
        <dsp:cNvSpPr/>
      </dsp:nvSpPr>
      <dsp:spPr>
        <a:xfrm>
          <a:off x="6205870" y="907202"/>
          <a:ext cx="2642396" cy="2954268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kern="1200" dirty="0"/>
            <a:t>Контроль за проведением и организацией работы координационных советов райгорисполкомов по реализации требований Декрета №18</a:t>
          </a:r>
        </a:p>
      </dsp:txBody>
      <dsp:txXfrm>
        <a:off x="6283263" y="984595"/>
        <a:ext cx="2487610" cy="2799482"/>
      </dsp:txXfrm>
    </dsp:sp>
    <dsp:sp modelId="{DF819428-7554-4125-AC83-B9E2BF7B0537}">
      <dsp:nvSpPr>
        <dsp:cNvPr id="0" name=""/>
        <dsp:cNvSpPr/>
      </dsp:nvSpPr>
      <dsp:spPr>
        <a:xfrm>
          <a:off x="9136399" y="0"/>
          <a:ext cx="2596726" cy="4555095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marL="0" lvl="0" indent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300" kern="1200" dirty="0"/>
        </a:p>
      </dsp:txBody>
      <dsp:txXfrm>
        <a:off x="9136399" y="0"/>
        <a:ext cx="2596726" cy="13665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288 694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187 911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0.5</cdr:x>
      <cdr:y>0.43198</cdr:y>
    </cdr:from>
    <cdr:to>
      <cdr:x>0.58476</cdr:x>
      <cdr:y>0.64696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5394121" y="18374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2631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65,48%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0.5</cdr:x>
      <cdr:y>0.43198</cdr:y>
    </cdr:from>
    <cdr:to>
      <cdr:x>0.58476</cdr:x>
      <cdr:y>0.64696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5394121" y="18374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1955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48,7%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4 690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2 314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4 664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2 301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0.07542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282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01.12.2023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2022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0.59544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48" y="-1653166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01.12.2023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0.61386</cdr:x>
      <cdr:y>0.21091</cdr:y>
    </cdr:from>
    <cdr:to>
      <cdr:x>0.71956</cdr:x>
      <cdr:y>0.2696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BBB1DD8-CA2E-45D8-864A-06D2B572EB06}"/>
            </a:ext>
          </a:extLst>
        </cdr:cNvPr>
        <cdr:cNvSpPr txBox="1"/>
      </cdr:nvSpPr>
      <cdr:spPr>
        <a:xfrm xmlns:a="http://schemas.openxmlformats.org/drawingml/2006/main">
          <a:off x="7249281" y="1056187"/>
          <a:ext cx="1248244" cy="293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(69,3%)</a:t>
          </a:r>
        </a:p>
      </cdr:txBody>
    </cdr:sp>
  </cdr:relSizeAnchor>
  <cdr:relSizeAnchor xmlns:cdr="http://schemas.openxmlformats.org/drawingml/2006/chartDrawing">
    <cdr:from>
      <cdr:x>0.41458</cdr:x>
      <cdr:y>0</cdr:y>
    </cdr:from>
    <cdr:to>
      <cdr:x>0.66288</cdr:x>
      <cdr:y>0.11657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53" y="0"/>
          <a:ext cx="2932213" cy="58374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0.5661</cdr:x>
      <cdr:y>0.07375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53" y="0"/>
          <a:ext cx="178927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01.12.2023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2007- 2023 гг.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t>15.12.2023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t>15.12.2023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t>15.12.2023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t>15.12.2023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t>15.12.2023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t>15.12.2023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t>15.12.2023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t>15.12.2023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243522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3458856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246931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35405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205789"/>
              </p:ext>
            </p:extLst>
          </p:nvPr>
        </p:nvGraphicFramePr>
        <p:xfrm>
          <a:off x="191344" y="1980336"/>
          <a:ext cx="11809312" cy="5007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Признаны нуждающимися в НГЗ и отобраны </a:t>
            </a:r>
            <a:br>
              <a:rPr lang="en-US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733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родителей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4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4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6597E509-EBF8-4FB7-9901-8300B422F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308939"/>
              </p:ext>
            </p:extLst>
          </p:nvPr>
        </p:nvGraphicFramePr>
        <p:xfrm>
          <a:off x="0" y="-612396"/>
          <a:ext cx="12200389" cy="12064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20466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772815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8215227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несовершеннолетних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525688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684289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952091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976912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расходов на содержание детей </a:t>
            </a:r>
            <a:b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01.</a:t>
            </a: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10" name="Объект 4">
            <a:extLst>
              <a:ext uri="{FF2B5EF4-FFF2-40B4-BE49-F238E27FC236}">
                <a16:creationId xmlns:a16="http://schemas.microsoft.com/office/drawing/2014/main" id="{DD018143-4625-4E6E-B7E8-796747E7A5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027291"/>
              </p:ext>
            </p:extLst>
          </p:nvPr>
        </p:nvGraphicFramePr>
        <p:xfrm>
          <a:off x="-24910" y="-385894"/>
          <a:ext cx="12200389" cy="1131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Возмещение расходов на содержание детей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84076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295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25815768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7489951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837790"/>
              </p:ext>
            </p:extLst>
          </p:nvPr>
        </p:nvGraphicFramePr>
        <p:xfrm>
          <a:off x="578840" y="1887293"/>
          <a:ext cx="10788243" cy="468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215" y="474105"/>
            <a:ext cx="11014229" cy="803109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1934839"/>
              </p:ext>
            </p:extLst>
          </p:nvPr>
        </p:nvGraphicFramePr>
        <p:xfrm>
          <a:off x="178859" y="1828800"/>
          <a:ext cx="11834281" cy="4555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178A6BBE-C2D5-42E0-B3D7-6D7D18E24DCD}"/>
              </a:ext>
            </a:extLst>
          </p:cNvPr>
          <p:cNvSpPr/>
          <p:nvPr/>
        </p:nvSpPr>
        <p:spPr>
          <a:xfrm>
            <a:off x="9286016" y="2751589"/>
            <a:ext cx="2634740" cy="2944536"/>
          </a:xfrm>
          <a:prstGeom prst="roundRect">
            <a:avLst>
              <a:gd name="adj" fmla="val 8881"/>
            </a:avLst>
          </a:prstGeom>
          <a:solidFill>
            <a:srgbClr val="0E620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Контроль за многодетными семьями</a:t>
            </a:r>
          </a:p>
        </p:txBody>
      </p:sp>
    </p:spTree>
    <p:extLst>
      <p:ext uri="{BB962C8B-B14F-4D97-AF65-F5344CB8AC3E}">
        <p14:creationId xmlns:p14="http://schemas.microsoft.com/office/powerpoint/2010/main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Дети, признанные находящимися в СОП,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</a:t>
            </a:r>
            <a:r>
              <a:rPr lang="en-US" sz="3200" dirty="0">
                <a:solidFill>
                  <a:schemeClr val="tx1"/>
                </a:solidFill>
              </a:rPr>
              <a:t>3</a:t>
            </a:r>
            <a:r>
              <a:rPr lang="ru-RU" sz="3200" dirty="0">
                <a:solidFill>
                  <a:schemeClr val="tx1"/>
                </a:solidFill>
              </a:rPr>
              <a:t>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33647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245934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883036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01.10.2023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487317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810074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12</a:t>
            </a:r>
            <a:r>
              <a:rPr lang="ru-RU" dirty="0">
                <a:solidFill>
                  <a:schemeClr val="tx1"/>
                </a:solidFill>
              </a:rPr>
              <a:t>.2023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8418196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442087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гг. – 2023 гг.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261025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336590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4074265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7423411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401</Words>
  <Application>Microsoft Office PowerPoint</Application>
  <PresentationFormat>Широкоэкранный</PresentationFormat>
  <Paragraphs>131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Book Antiqua</vt:lpstr>
      <vt:lpstr>Calibri</vt:lpstr>
      <vt:lpstr>Century Gothic</vt:lpstr>
      <vt:lpstr>Times New Roman</vt:lpstr>
      <vt:lpstr>Аптека</vt:lpstr>
      <vt:lpstr>Презентация PowerPoint</vt:lpstr>
      <vt:lpstr>Рассмотрение вопроса по профилактике семейного неблагополучия</vt:lpstr>
      <vt:lpstr>Дети, признанные находящимися в СОП,  в Республике Беларусь по итогам III квартала 2023 г.</vt:lpstr>
      <vt:lpstr>Дети, находящиеся в СОП,  в Минской области </vt:lpstr>
      <vt:lpstr>Признание детей находящимися в СОП в регионах на 01.12.2023</vt:lpstr>
      <vt:lpstr>Информирование о семейном неблагополучии</vt:lpstr>
      <vt:lpstr>Признание детей в СОП за 2019 гг. – 2023 гг.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Признаны нуждающимися в НГЗ и отобраны  у родителей</vt:lpstr>
      <vt:lpstr>Детские социальные приюты</vt:lpstr>
      <vt:lpstr>Восстановление в родительских правах</vt:lpstr>
      <vt:lpstr>Воспитание несовершеннолетних</vt:lpstr>
      <vt:lpstr>Возмещение расходов на содержание детей  на 01.12.2023</vt:lpstr>
      <vt:lpstr>Возмещение расходов на содержание детей 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Шумилова Ярослава Игоревна</cp:lastModifiedBy>
  <cp:revision>137</cp:revision>
  <cp:lastPrinted>2023-03-22T11:18:43Z</cp:lastPrinted>
  <dcterms:created xsi:type="dcterms:W3CDTF">2022-11-28T14:18:23Z</dcterms:created>
  <dcterms:modified xsi:type="dcterms:W3CDTF">2023-12-15T11:15:24Z</dcterms:modified>
</cp:coreProperties>
</file>