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omments/comment1.xml" ContentType="application/vnd.openxmlformats-officedocument.presentationml.comment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62" r:id="rId2"/>
    <p:sldId id="364" r:id="rId3"/>
    <p:sldId id="368" r:id="rId4"/>
    <p:sldId id="369" r:id="rId5"/>
    <p:sldId id="370" r:id="rId6"/>
    <p:sldId id="360" r:id="rId7"/>
    <p:sldId id="363" r:id="rId8"/>
    <p:sldId id="367" r:id="rId9"/>
    <p:sldId id="365" r:id="rId10"/>
    <p:sldId id="371" r:id="rId11"/>
    <p:sldId id="359" r:id="rId12"/>
    <p:sldId id="373" r:id="rId13"/>
    <p:sldId id="366" r:id="rId14"/>
  </p:sldIdLst>
  <p:sldSz cx="9144000" cy="6858000" type="screen4x3"/>
  <p:notesSz cx="6786563" cy="99234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B0F0"/>
    <a:srgbClr val="0091EA"/>
    <a:srgbClr val="FF0000"/>
    <a:srgbClr val="00B4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52" autoAdjust="0"/>
    <p:restoredTop sz="91636" autoAdjust="0"/>
  </p:normalViewPr>
  <p:slideViewPr>
    <p:cSldViewPr>
      <p:cViewPr varScale="1">
        <p:scale>
          <a:sx n="74" d="100"/>
          <a:sy n="74" d="100"/>
        </p:scale>
        <p:origin x="11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5-13T09:08:31.022" idx="1">
    <p:pos x="5664" y="18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C853B1-A003-4333-B94B-403A769DB8B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EF0956-8E0F-4DA2-8972-09B6F2DE0931}" type="pres">
      <dgm:prSet presAssocID="{6EC853B1-A003-4333-B94B-403A769DB8B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E4D2D5A9-06CF-4456-B319-DC2FA4FA86DB}" type="presOf" srcId="{6EC853B1-A003-4333-B94B-403A769DB8B4}" destId="{B8EF0956-8E0F-4DA2-8972-09B6F2DE0931}" srcOrd="0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C74372-98BC-41AC-87CC-4B296348ED1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36C340-FFBE-4D9D-BCD8-F515EB9B84EB}">
      <dgm:prSet phldrT="[Текст]" custT="1"/>
      <dgm:spPr/>
      <dgm:t>
        <a:bodyPr/>
        <a:lstStyle/>
        <a:p>
          <a:r>
            <a:rPr lang="ru-RU" sz="6000" dirty="0">
              <a:solidFill>
                <a:schemeClr val="tx1"/>
              </a:solidFill>
            </a:rPr>
            <a:t>ЛАГЕРЯ</a:t>
          </a:r>
        </a:p>
      </dgm:t>
    </dgm:pt>
    <dgm:pt modelId="{CF9D9192-7AB8-46B5-8139-E4F72984B22A}" type="parTrans" cxnId="{4B4C63C8-2493-494F-9284-353C3383C8C9}">
      <dgm:prSet/>
      <dgm:spPr/>
      <dgm:t>
        <a:bodyPr/>
        <a:lstStyle/>
        <a:p>
          <a:endParaRPr lang="ru-RU"/>
        </a:p>
      </dgm:t>
    </dgm:pt>
    <dgm:pt modelId="{44449DD0-91BC-44E5-81AB-401B0017AF6A}" type="sibTrans" cxnId="{4B4C63C8-2493-494F-9284-353C3383C8C9}">
      <dgm:prSet/>
      <dgm:spPr/>
      <dgm:t>
        <a:bodyPr/>
        <a:lstStyle/>
        <a:p>
          <a:endParaRPr lang="ru-RU"/>
        </a:p>
      </dgm:t>
    </dgm:pt>
    <dgm:pt modelId="{8F3BB68B-449B-4DE1-AE9D-84115641A83F}">
      <dgm:prSet phldrT="[Текст]" custT="1"/>
      <dgm:spPr/>
      <dgm:t>
        <a:bodyPr/>
        <a:lstStyle/>
        <a:p>
          <a:r>
            <a:rPr lang="ru-RU" sz="2200" b="1" dirty="0">
              <a:solidFill>
                <a:schemeClr val="tx1"/>
              </a:solidFill>
            </a:rPr>
            <a:t>Дневные</a:t>
          </a:r>
        </a:p>
        <a:p>
          <a:r>
            <a:rPr lang="ru-RU" sz="2200" dirty="0">
              <a:solidFill>
                <a:schemeClr val="tx1"/>
              </a:solidFill>
            </a:rPr>
            <a:t> </a:t>
          </a:r>
          <a:r>
            <a:rPr lang="ru-RU" sz="2200" b="1" dirty="0">
              <a:solidFill>
                <a:srgbClr val="C00000"/>
              </a:solidFill>
            </a:rPr>
            <a:t>1 раз</a:t>
          </a:r>
        </a:p>
        <a:p>
          <a:r>
            <a:rPr lang="ru-RU" sz="1600" dirty="0">
              <a:solidFill>
                <a:srgbClr val="C00000"/>
              </a:solidFill>
            </a:rPr>
            <a:t>(в каникулы)</a:t>
          </a:r>
        </a:p>
      </dgm:t>
    </dgm:pt>
    <dgm:pt modelId="{B8EC5F13-8D9D-4EF8-8276-D939482CB2A0}" type="parTrans" cxnId="{F2C50651-551B-4D33-AF42-AA6C4171B993}">
      <dgm:prSet/>
      <dgm:spPr/>
      <dgm:t>
        <a:bodyPr/>
        <a:lstStyle/>
        <a:p>
          <a:endParaRPr lang="ru-RU"/>
        </a:p>
      </dgm:t>
    </dgm:pt>
    <dgm:pt modelId="{0A84D403-DF76-4DD7-9DB9-88B10460B5E9}" type="sibTrans" cxnId="{F2C50651-551B-4D33-AF42-AA6C4171B993}">
      <dgm:prSet/>
      <dgm:spPr/>
      <dgm:t>
        <a:bodyPr/>
        <a:lstStyle/>
        <a:p>
          <a:endParaRPr lang="ru-RU"/>
        </a:p>
      </dgm:t>
    </dgm:pt>
    <dgm:pt modelId="{AE6192BF-B5F8-4798-A58C-665EEA4488ED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</a:rPr>
            <a:t>Круглосуточные</a:t>
          </a:r>
        </a:p>
        <a:p>
          <a:r>
            <a:rPr lang="ru-RU" b="1" dirty="0">
              <a:solidFill>
                <a:srgbClr val="C00000"/>
              </a:solidFill>
            </a:rPr>
            <a:t>1 раз</a:t>
          </a:r>
        </a:p>
      </dgm:t>
    </dgm:pt>
    <dgm:pt modelId="{83959513-D733-4C4A-8F0B-4EE2703F2794}" type="parTrans" cxnId="{BBAFCB45-73AC-484B-8B90-EE72E920CE7C}">
      <dgm:prSet/>
      <dgm:spPr/>
      <dgm:t>
        <a:bodyPr/>
        <a:lstStyle/>
        <a:p>
          <a:endParaRPr lang="ru-RU"/>
        </a:p>
      </dgm:t>
    </dgm:pt>
    <dgm:pt modelId="{868F9CBD-8940-49DD-A509-4194F49EF232}" type="sibTrans" cxnId="{BBAFCB45-73AC-484B-8B90-EE72E920CE7C}">
      <dgm:prSet/>
      <dgm:spPr/>
      <dgm:t>
        <a:bodyPr/>
        <a:lstStyle/>
        <a:p>
          <a:endParaRPr lang="ru-RU"/>
        </a:p>
      </dgm:t>
    </dgm:pt>
    <dgm:pt modelId="{A131464D-9D1F-4E37-AA7C-221E7D7DEF31}" type="pres">
      <dgm:prSet presAssocID="{93C74372-98BC-41AC-87CC-4B296348ED1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576E44D-99D8-48B6-BB13-F30D6200D458}" type="pres">
      <dgm:prSet presAssocID="{E236C340-FFBE-4D9D-BCD8-F515EB9B84EB}" presName="root1" presStyleCnt="0"/>
      <dgm:spPr/>
    </dgm:pt>
    <dgm:pt modelId="{95FBB73F-B96D-4BB3-A677-314ACE21B233}" type="pres">
      <dgm:prSet presAssocID="{E236C340-FFBE-4D9D-BCD8-F515EB9B84EB}" presName="LevelOneTextNode" presStyleLbl="node0" presStyleIdx="0" presStyleCnt="1" custScaleX="62971" custLinFactX="-44927" custLinFactNeighborX="-100000" custLinFactNeighborY="-98">
        <dgm:presLayoutVars>
          <dgm:chPref val="3"/>
        </dgm:presLayoutVars>
      </dgm:prSet>
      <dgm:spPr/>
    </dgm:pt>
    <dgm:pt modelId="{A4082322-02C6-4F25-A947-90B308C94C68}" type="pres">
      <dgm:prSet presAssocID="{E236C340-FFBE-4D9D-BCD8-F515EB9B84EB}" presName="level2hierChild" presStyleCnt="0"/>
      <dgm:spPr/>
    </dgm:pt>
    <dgm:pt modelId="{6A1BB4E9-5DFD-4536-9B86-5E0783708672}" type="pres">
      <dgm:prSet presAssocID="{B8EC5F13-8D9D-4EF8-8276-D939482CB2A0}" presName="conn2-1" presStyleLbl="parChTrans1D2" presStyleIdx="0" presStyleCnt="2"/>
      <dgm:spPr/>
    </dgm:pt>
    <dgm:pt modelId="{F0E4A766-CB76-402D-BFB4-D4C0F08F3AE5}" type="pres">
      <dgm:prSet presAssocID="{B8EC5F13-8D9D-4EF8-8276-D939482CB2A0}" presName="connTx" presStyleLbl="parChTrans1D2" presStyleIdx="0" presStyleCnt="2"/>
      <dgm:spPr/>
    </dgm:pt>
    <dgm:pt modelId="{6E957F14-9E25-4E54-80A5-B0444D0F8679}" type="pres">
      <dgm:prSet presAssocID="{8F3BB68B-449B-4DE1-AE9D-84115641A83F}" presName="root2" presStyleCnt="0"/>
      <dgm:spPr/>
    </dgm:pt>
    <dgm:pt modelId="{357429AF-88EA-4C88-88C4-90D4F6739804}" type="pres">
      <dgm:prSet presAssocID="{8F3BB68B-449B-4DE1-AE9D-84115641A83F}" presName="LevelTwoTextNode" presStyleLbl="node2" presStyleIdx="0" presStyleCnt="2" custScaleX="50494" custLinFactY="-10773" custLinFactNeighborX="-58494" custLinFactNeighborY="-100000">
        <dgm:presLayoutVars>
          <dgm:chPref val="3"/>
        </dgm:presLayoutVars>
      </dgm:prSet>
      <dgm:spPr/>
    </dgm:pt>
    <dgm:pt modelId="{816F4C2C-59C8-46DC-B8A8-1AA6E85E8FF4}" type="pres">
      <dgm:prSet presAssocID="{8F3BB68B-449B-4DE1-AE9D-84115641A83F}" presName="level3hierChild" presStyleCnt="0"/>
      <dgm:spPr/>
    </dgm:pt>
    <dgm:pt modelId="{FD07C36C-80F1-4FFF-90F7-930D15694BF5}" type="pres">
      <dgm:prSet presAssocID="{83959513-D733-4C4A-8F0B-4EE2703F2794}" presName="conn2-1" presStyleLbl="parChTrans1D2" presStyleIdx="1" presStyleCnt="2"/>
      <dgm:spPr/>
    </dgm:pt>
    <dgm:pt modelId="{615170C2-8B06-42B8-BDDF-51E9A6DD5EA9}" type="pres">
      <dgm:prSet presAssocID="{83959513-D733-4C4A-8F0B-4EE2703F2794}" presName="connTx" presStyleLbl="parChTrans1D2" presStyleIdx="1" presStyleCnt="2"/>
      <dgm:spPr/>
    </dgm:pt>
    <dgm:pt modelId="{9759897E-6E9E-4A5D-B7B9-EB001244FB2F}" type="pres">
      <dgm:prSet presAssocID="{AE6192BF-B5F8-4798-A58C-665EEA4488ED}" presName="root2" presStyleCnt="0"/>
      <dgm:spPr/>
    </dgm:pt>
    <dgm:pt modelId="{A9E60040-8D22-437B-AD6E-722A68AAA02E}" type="pres">
      <dgm:prSet presAssocID="{AE6192BF-B5F8-4798-A58C-665EEA4488ED}" presName="LevelTwoTextNode" presStyleLbl="node2" presStyleIdx="1" presStyleCnt="2" custFlipHor="1" custScaleX="50798" custScaleY="97368" custLinFactNeighborX="-58511" custLinFactNeighborY="-34709">
        <dgm:presLayoutVars>
          <dgm:chPref val="3"/>
        </dgm:presLayoutVars>
      </dgm:prSet>
      <dgm:spPr/>
    </dgm:pt>
    <dgm:pt modelId="{46B94B2B-15F5-4E83-9979-0A74B5F15332}" type="pres">
      <dgm:prSet presAssocID="{AE6192BF-B5F8-4798-A58C-665EEA4488ED}" presName="level3hierChild" presStyleCnt="0"/>
      <dgm:spPr/>
    </dgm:pt>
  </dgm:ptLst>
  <dgm:cxnLst>
    <dgm:cxn modelId="{ABE6CB02-6188-420F-9B62-337E2C048984}" type="presOf" srcId="{8F3BB68B-449B-4DE1-AE9D-84115641A83F}" destId="{357429AF-88EA-4C88-88C4-90D4F6739804}" srcOrd="0" destOrd="0" presId="urn:microsoft.com/office/officeart/2008/layout/HorizontalMultiLevelHierarchy"/>
    <dgm:cxn modelId="{597BDA1A-013E-485E-9A80-C6E34A438D77}" type="presOf" srcId="{AE6192BF-B5F8-4798-A58C-665EEA4488ED}" destId="{A9E60040-8D22-437B-AD6E-722A68AAA02E}" srcOrd="0" destOrd="0" presId="urn:microsoft.com/office/officeart/2008/layout/HorizontalMultiLevelHierarchy"/>
    <dgm:cxn modelId="{5107A534-B30F-4D85-ABD1-5DE688D6AA7E}" type="presOf" srcId="{93C74372-98BC-41AC-87CC-4B296348ED10}" destId="{A131464D-9D1F-4E37-AA7C-221E7D7DEF31}" srcOrd="0" destOrd="0" presId="urn:microsoft.com/office/officeart/2008/layout/HorizontalMultiLevelHierarchy"/>
    <dgm:cxn modelId="{BBAFCB45-73AC-484B-8B90-EE72E920CE7C}" srcId="{E236C340-FFBE-4D9D-BCD8-F515EB9B84EB}" destId="{AE6192BF-B5F8-4798-A58C-665EEA4488ED}" srcOrd="1" destOrd="0" parTransId="{83959513-D733-4C4A-8F0B-4EE2703F2794}" sibTransId="{868F9CBD-8940-49DD-A509-4194F49EF232}"/>
    <dgm:cxn modelId="{F2C50651-551B-4D33-AF42-AA6C4171B993}" srcId="{E236C340-FFBE-4D9D-BCD8-F515EB9B84EB}" destId="{8F3BB68B-449B-4DE1-AE9D-84115641A83F}" srcOrd="0" destOrd="0" parTransId="{B8EC5F13-8D9D-4EF8-8276-D939482CB2A0}" sibTransId="{0A84D403-DF76-4DD7-9DB9-88B10460B5E9}"/>
    <dgm:cxn modelId="{5B31C88F-3AC0-4868-B51E-9E367E6AEFCA}" type="presOf" srcId="{B8EC5F13-8D9D-4EF8-8276-D939482CB2A0}" destId="{F0E4A766-CB76-402D-BFB4-D4C0F08F3AE5}" srcOrd="1" destOrd="0" presId="urn:microsoft.com/office/officeart/2008/layout/HorizontalMultiLevelHierarchy"/>
    <dgm:cxn modelId="{9D06E9A9-57A4-4310-BACB-E8AA0844D5A5}" type="presOf" srcId="{B8EC5F13-8D9D-4EF8-8276-D939482CB2A0}" destId="{6A1BB4E9-5DFD-4536-9B86-5E0783708672}" srcOrd="0" destOrd="0" presId="urn:microsoft.com/office/officeart/2008/layout/HorizontalMultiLevelHierarchy"/>
    <dgm:cxn modelId="{C71CC3AC-E373-41AC-B2C1-868A0199AEFC}" type="presOf" srcId="{E236C340-FFBE-4D9D-BCD8-F515EB9B84EB}" destId="{95FBB73F-B96D-4BB3-A677-314ACE21B233}" srcOrd="0" destOrd="0" presId="urn:microsoft.com/office/officeart/2008/layout/HorizontalMultiLevelHierarchy"/>
    <dgm:cxn modelId="{4B4C63C8-2493-494F-9284-353C3383C8C9}" srcId="{93C74372-98BC-41AC-87CC-4B296348ED10}" destId="{E236C340-FFBE-4D9D-BCD8-F515EB9B84EB}" srcOrd="0" destOrd="0" parTransId="{CF9D9192-7AB8-46B5-8139-E4F72984B22A}" sibTransId="{44449DD0-91BC-44E5-81AB-401B0017AF6A}"/>
    <dgm:cxn modelId="{FC6EBFD4-A9C4-427D-97F2-7E32A335AD28}" type="presOf" srcId="{83959513-D733-4C4A-8F0B-4EE2703F2794}" destId="{615170C2-8B06-42B8-BDDF-51E9A6DD5EA9}" srcOrd="1" destOrd="0" presId="urn:microsoft.com/office/officeart/2008/layout/HorizontalMultiLevelHierarchy"/>
    <dgm:cxn modelId="{401789F4-01EF-433A-8720-796D8A06EAB8}" type="presOf" srcId="{83959513-D733-4C4A-8F0B-4EE2703F2794}" destId="{FD07C36C-80F1-4FFF-90F7-930D15694BF5}" srcOrd="0" destOrd="0" presId="urn:microsoft.com/office/officeart/2008/layout/HorizontalMultiLevelHierarchy"/>
    <dgm:cxn modelId="{34D36DC5-FDF5-4D46-AD73-CBB69109939F}" type="presParOf" srcId="{A131464D-9D1F-4E37-AA7C-221E7D7DEF31}" destId="{E576E44D-99D8-48B6-BB13-F30D6200D458}" srcOrd="0" destOrd="0" presId="urn:microsoft.com/office/officeart/2008/layout/HorizontalMultiLevelHierarchy"/>
    <dgm:cxn modelId="{CB048C42-4196-40ED-A711-52678C82BA91}" type="presParOf" srcId="{E576E44D-99D8-48B6-BB13-F30D6200D458}" destId="{95FBB73F-B96D-4BB3-A677-314ACE21B233}" srcOrd="0" destOrd="0" presId="urn:microsoft.com/office/officeart/2008/layout/HorizontalMultiLevelHierarchy"/>
    <dgm:cxn modelId="{DA771940-3430-479E-897F-1697066D0A24}" type="presParOf" srcId="{E576E44D-99D8-48B6-BB13-F30D6200D458}" destId="{A4082322-02C6-4F25-A947-90B308C94C68}" srcOrd="1" destOrd="0" presId="urn:microsoft.com/office/officeart/2008/layout/HorizontalMultiLevelHierarchy"/>
    <dgm:cxn modelId="{486477B4-4A35-4E00-8C97-E1E253878009}" type="presParOf" srcId="{A4082322-02C6-4F25-A947-90B308C94C68}" destId="{6A1BB4E9-5DFD-4536-9B86-5E0783708672}" srcOrd="0" destOrd="0" presId="urn:microsoft.com/office/officeart/2008/layout/HorizontalMultiLevelHierarchy"/>
    <dgm:cxn modelId="{B03561BF-C2FC-4750-84D1-0BEACDAF176E}" type="presParOf" srcId="{6A1BB4E9-5DFD-4536-9B86-5E0783708672}" destId="{F0E4A766-CB76-402D-BFB4-D4C0F08F3AE5}" srcOrd="0" destOrd="0" presId="urn:microsoft.com/office/officeart/2008/layout/HorizontalMultiLevelHierarchy"/>
    <dgm:cxn modelId="{97783A08-8780-408A-9F23-7F0FC2558144}" type="presParOf" srcId="{A4082322-02C6-4F25-A947-90B308C94C68}" destId="{6E957F14-9E25-4E54-80A5-B0444D0F8679}" srcOrd="1" destOrd="0" presId="urn:microsoft.com/office/officeart/2008/layout/HorizontalMultiLevelHierarchy"/>
    <dgm:cxn modelId="{78928CC5-1B7B-448D-A613-00C25956DEE1}" type="presParOf" srcId="{6E957F14-9E25-4E54-80A5-B0444D0F8679}" destId="{357429AF-88EA-4C88-88C4-90D4F6739804}" srcOrd="0" destOrd="0" presId="urn:microsoft.com/office/officeart/2008/layout/HorizontalMultiLevelHierarchy"/>
    <dgm:cxn modelId="{17C4AD94-D26D-4ED3-94C9-441071D44D8B}" type="presParOf" srcId="{6E957F14-9E25-4E54-80A5-B0444D0F8679}" destId="{816F4C2C-59C8-46DC-B8A8-1AA6E85E8FF4}" srcOrd="1" destOrd="0" presId="urn:microsoft.com/office/officeart/2008/layout/HorizontalMultiLevelHierarchy"/>
    <dgm:cxn modelId="{7DCDB865-0EB4-4277-8144-EBAFAE6F5E3A}" type="presParOf" srcId="{A4082322-02C6-4F25-A947-90B308C94C68}" destId="{FD07C36C-80F1-4FFF-90F7-930D15694BF5}" srcOrd="2" destOrd="0" presId="urn:microsoft.com/office/officeart/2008/layout/HorizontalMultiLevelHierarchy"/>
    <dgm:cxn modelId="{472E9E41-DF73-4AE4-A30E-8CBAF498D867}" type="presParOf" srcId="{FD07C36C-80F1-4FFF-90F7-930D15694BF5}" destId="{615170C2-8B06-42B8-BDDF-51E9A6DD5EA9}" srcOrd="0" destOrd="0" presId="urn:microsoft.com/office/officeart/2008/layout/HorizontalMultiLevelHierarchy"/>
    <dgm:cxn modelId="{40F3940A-36AC-446D-9230-95DD84103D85}" type="presParOf" srcId="{A4082322-02C6-4F25-A947-90B308C94C68}" destId="{9759897E-6E9E-4A5D-B7B9-EB001244FB2F}" srcOrd="3" destOrd="0" presId="urn:microsoft.com/office/officeart/2008/layout/HorizontalMultiLevelHierarchy"/>
    <dgm:cxn modelId="{545B27DC-9248-4C7C-9496-0059CBC2EA3A}" type="presParOf" srcId="{9759897E-6E9E-4A5D-B7B9-EB001244FB2F}" destId="{A9E60040-8D22-437B-AD6E-722A68AAA02E}" srcOrd="0" destOrd="0" presId="urn:microsoft.com/office/officeart/2008/layout/HorizontalMultiLevelHierarchy"/>
    <dgm:cxn modelId="{20E62374-1062-4A86-942A-3760B307B144}" type="presParOf" srcId="{9759897E-6E9E-4A5D-B7B9-EB001244FB2F}" destId="{46B94B2B-15F5-4E83-9979-0A74B5F1533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C853B1-A003-4333-B94B-403A769DB8B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EF0956-8E0F-4DA2-8972-09B6F2DE0931}" type="pres">
      <dgm:prSet presAssocID="{6EC853B1-A003-4333-B94B-403A769DB8B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800EF03E-8754-4813-9326-086880F5C6B3}" type="presOf" srcId="{6EC853B1-A003-4333-B94B-403A769DB8B4}" destId="{B8EF0956-8E0F-4DA2-8972-09B6F2DE0931}" srcOrd="0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C74372-98BC-41AC-87CC-4B296348ED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764E64-773D-4A97-8701-A21CD9B498E1}">
      <dgm:prSet custT="1"/>
      <dgm:spPr/>
      <dgm:t>
        <a:bodyPr/>
        <a:lstStyle/>
        <a:p>
          <a:r>
            <a:rPr lang="ru-RU" sz="1600" dirty="0">
              <a:solidFill>
                <a:schemeClr val="tx1"/>
              </a:solidFill>
            </a:rPr>
            <a:t>3. Справка с места работы другого родителя о не выделении ребенку путевки в лагерь с круглосуточным пребыванием (со второй смены)</a:t>
          </a:r>
        </a:p>
      </dgm:t>
    </dgm:pt>
    <dgm:pt modelId="{D251A9E1-B580-4688-BFFF-4471F7440E3C}" type="parTrans" cxnId="{9E751419-B262-4D5F-97FC-FDDE6AC330B1}">
      <dgm:prSet/>
      <dgm:spPr/>
      <dgm:t>
        <a:bodyPr/>
        <a:lstStyle/>
        <a:p>
          <a:endParaRPr lang="ru-RU"/>
        </a:p>
      </dgm:t>
    </dgm:pt>
    <dgm:pt modelId="{F09F3090-806F-47A8-A0DE-4200A4921CAE}" type="sibTrans" cxnId="{9E751419-B262-4D5F-97FC-FDDE6AC330B1}">
      <dgm:prSet/>
      <dgm:spPr/>
      <dgm:t>
        <a:bodyPr/>
        <a:lstStyle/>
        <a:p>
          <a:endParaRPr lang="ru-RU"/>
        </a:p>
      </dgm:t>
    </dgm:pt>
    <dgm:pt modelId="{52E9158F-A57C-481C-8A56-6973104A5B7C}">
      <dgm:prSet custT="1"/>
      <dgm:spPr/>
      <dgm:t>
        <a:bodyPr/>
        <a:lstStyle/>
        <a:p>
          <a:r>
            <a:rPr lang="ru-RU" sz="1600" dirty="0">
              <a:solidFill>
                <a:schemeClr val="tx1"/>
              </a:solidFill>
            </a:rPr>
            <a:t>1. Заявление родителя</a:t>
          </a:r>
        </a:p>
      </dgm:t>
    </dgm:pt>
    <dgm:pt modelId="{4484F14E-5E13-4B52-84D4-125BB04F114C}" type="parTrans" cxnId="{56063B86-6A74-449B-BCEA-707F6D094BDD}">
      <dgm:prSet/>
      <dgm:spPr/>
      <dgm:t>
        <a:bodyPr/>
        <a:lstStyle/>
        <a:p>
          <a:endParaRPr lang="ru-RU"/>
        </a:p>
      </dgm:t>
    </dgm:pt>
    <dgm:pt modelId="{052679AF-6E1E-4157-9CC1-7C7A40E5C19F}" type="sibTrans" cxnId="{56063B86-6A74-449B-BCEA-707F6D094BDD}">
      <dgm:prSet/>
      <dgm:spPr/>
      <dgm:t>
        <a:bodyPr/>
        <a:lstStyle/>
        <a:p>
          <a:endParaRPr lang="ru-RU"/>
        </a:p>
      </dgm:t>
    </dgm:pt>
    <dgm:pt modelId="{10DE3987-4A43-4E54-A2E7-30330FD4BB05}">
      <dgm:prSet phldrT="[Текст]" custT="1"/>
      <dgm:spPr/>
      <dgm:t>
        <a:bodyPr/>
        <a:lstStyle/>
        <a:p>
          <a:r>
            <a:rPr lang="ru-RU" sz="1600" dirty="0">
              <a:solidFill>
                <a:schemeClr val="tx1"/>
              </a:solidFill>
            </a:rPr>
            <a:t>2. Копия свидетельства рождения ребенка </a:t>
          </a:r>
        </a:p>
      </dgm:t>
    </dgm:pt>
    <dgm:pt modelId="{9E91B8A1-DA30-4B1C-AB50-B311FD554C97}" type="sibTrans" cxnId="{3A220F3D-4995-4A6E-847D-E2B6AE8EE7DB}">
      <dgm:prSet/>
      <dgm:spPr/>
      <dgm:t>
        <a:bodyPr/>
        <a:lstStyle/>
        <a:p>
          <a:endParaRPr lang="ru-RU"/>
        </a:p>
      </dgm:t>
    </dgm:pt>
    <dgm:pt modelId="{571FED0B-0061-4A2F-83E2-C868AAB88CAE}" type="parTrans" cxnId="{3A220F3D-4995-4A6E-847D-E2B6AE8EE7DB}">
      <dgm:prSet/>
      <dgm:spPr/>
      <dgm:t>
        <a:bodyPr/>
        <a:lstStyle/>
        <a:p>
          <a:endParaRPr lang="ru-RU"/>
        </a:p>
      </dgm:t>
    </dgm:pt>
    <dgm:pt modelId="{94CBF9F2-926D-4638-9BA8-A87132B4CA36}" type="pres">
      <dgm:prSet presAssocID="{93C74372-98BC-41AC-87CC-4B296348ED10}" presName="linear" presStyleCnt="0">
        <dgm:presLayoutVars>
          <dgm:animLvl val="lvl"/>
          <dgm:resizeHandles val="exact"/>
        </dgm:presLayoutVars>
      </dgm:prSet>
      <dgm:spPr/>
    </dgm:pt>
    <dgm:pt modelId="{261D2478-72EA-46EC-A020-3298EA092523}" type="pres">
      <dgm:prSet presAssocID="{52E9158F-A57C-481C-8A56-6973104A5B7C}" presName="parentText" presStyleLbl="node1" presStyleIdx="0" presStyleCnt="3" custLinFactY="-24144" custLinFactNeighborX="-1316" custLinFactNeighborY="-100000">
        <dgm:presLayoutVars>
          <dgm:chMax val="0"/>
          <dgm:bulletEnabled val="1"/>
        </dgm:presLayoutVars>
      </dgm:prSet>
      <dgm:spPr/>
    </dgm:pt>
    <dgm:pt modelId="{DEDFC7FF-2E30-4868-8338-546A2768BB6A}" type="pres">
      <dgm:prSet presAssocID="{052679AF-6E1E-4157-9CC1-7C7A40E5C19F}" presName="spacer" presStyleCnt="0"/>
      <dgm:spPr/>
    </dgm:pt>
    <dgm:pt modelId="{9CD4C506-FEDC-4328-AC53-98CF1ED0DFD2}" type="pres">
      <dgm:prSet presAssocID="{10DE3987-4A43-4E54-A2E7-30330FD4BB05}" presName="parentText" presStyleLbl="node1" presStyleIdx="1" presStyleCnt="3" custLinFactY="-2919" custLinFactNeighborX="0" custLinFactNeighborY="-100000">
        <dgm:presLayoutVars>
          <dgm:chMax val="0"/>
          <dgm:bulletEnabled val="1"/>
        </dgm:presLayoutVars>
      </dgm:prSet>
      <dgm:spPr/>
    </dgm:pt>
    <dgm:pt modelId="{D679BDB1-F4BA-4B31-B152-786DFD528565}" type="pres">
      <dgm:prSet presAssocID="{9E91B8A1-DA30-4B1C-AB50-B311FD554C97}" presName="spacer" presStyleCnt="0"/>
      <dgm:spPr/>
    </dgm:pt>
    <dgm:pt modelId="{BCB4E2A4-F76E-44BB-B65D-9FCC9420DA82}" type="pres">
      <dgm:prSet presAssocID="{C7764E64-773D-4A97-8701-A21CD9B498E1}" presName="parentText" presStyleLbl="node1" presStyleIdx="2" presStyleCnt="3" custLinFactY="29640" custLinFactNeighborX="426" custLinFactNeighborY="100000">
        <dgm:presLayoutVars>
          <dgm:chMax val="0"/>
          <dgm:bulletEnabled val="1"/>
        </dgm:presLayoutVars>
      </dgm:prSet>
      <dgm:spPr/>
    </dgm:pt>
  </dgm:ptLst>
  <dgm:cxnLst>
    <dgm:cxn modelId="{9E751419-B262-4D5F-97FC-FDDE6AC330B1}" srcId="{93C74372-98BC-41AC-87CC-4B296348ED10}" destId="{C7764E64-773D-4A97-8701-A21CD9B498E1}" srcOrd="2" destOrd="0" parTransId="{D251A9E1-B580-4688-BFFF-4471F7440E3C}" sibTransId="{F09F3090-806F-47A8-A0DE-4200A4921CAE}"/>
    <dgm:cxn modelId="{A194EB3C-1935-444B-9FDF-3D42CB564989}" type="presOf" srcId="{C7764E64-773D-4A97-8701-A21CD9B498E1}" destId="{BCB4E2A4-F76E-44BB-B65D-9FCC9420DA82}" srcOrd="0" destOrd="0" presId="urn:microsoft.com/office/officeart/2005/8/layout/vList2"/>
    <dgm:cxn modelId="{3A220F3D-4995-4A6E-847D-E2B6AE8EE7DB}" srcId="{93C74372-98BC-41AC-87CC-4B296348ED10}" destId="{10DE3987-4A43-4E54-A2E7-30330FD4BB05}" srcOrd="1" destOrd="0" parTransId="{571FED0B-0061-4A2F-83E2-C868AAB88CAE}" sibTransId="{9E91B8A1-DA30-4B1C-AB50-B311FD554C97}"/>
    <dgm:cxn modelId="{D5EEAE6D-FFDC-44D6-BC46-58AD2EB88436}" type="presOf" srcId="{93C74372-98BC-41AC-87CC-4B296348ED10}" destId="{94CBF9F2-926D-4638-9BA8-A87132B4CA36}" srcOrd="0" destOrd="0" presId="urn:microsoft.com/office/officeart/2005/8/layout/vList2"/>
    <dgm:cxn modelId="{56063B86-6A74-449B-BCEA-707F6D094BDD}" srcId="{93C74372-98BC-41AC-87CC-4B296348ED10}" destId="{52E9158F-A57C-481C-8A56-6973104A5B7C}" srcOrd="0" destOrd="0" parTransId="{4484F14E-5E13-4B52-84D4-125BB04F114C}" sibTransId="{052679AF-6E1E-4157-9CC1-7C7A40E5C19F}"/>
    <dgm:cxn modelId="{6A205A99-7A64-42E2-9927-867E97F294FD}" type="presOf" srcId="{10DE3987-4A43-4E54-A2E7-30330FD4BB05}" destId="{9CD4C506-FEDC-4328-AC53-98CF1ED0DFD2}" srcOrd="0" destOrd="0" presId="urn:microsoft.com/office/officeart/2005/8/layout/vList2"/>
    <dgm:cxn modelId="{DDB3EDFD-2ACB-4ECD-962D-045358A3B574}" type="presOf" srcId="{52E9158F-A57C-481C-8A56-6973104A5B7C}" destId="{261D2478-72EA-46EC-A020-3298EA092523}" srcOrd="0" destOrd="0" presId="urn:microsoft.com/office/officeart/2005/8/layout/vList2"/>
    <dgm:cxn modelId="{964923C3-79E3-45A2-AAA9-ADFD99605F97}" type="presParOf" srcId="{94CBF9F2-926D-4638-9BA8-A87132B4CA36}" destId="{261D2478-72EA-46EC-A020-3298EA092523}" srcOrd="0" destOrd="0" presId="urn:microsoft.com/office/officeart/2005/8/layout/vList2"/>
    <dgm:cxn modelId="{ECEEF32C-B0D5-4479-A203-7958D44CC7D0}" type="presParOf" srcId="{94CBF9F2-926D-4638-9BA8-A87132B4CA36}" destId="{DEDFC7FF-2E30-4868-8338-546A2768BB6A}" srcOrd="1" destOrd="0" presId="urn:microsoft.com/office/officeart/2005/8/layout/vList2"/>
    <dgm:cxn modelId="{1BF6A187-1279-4B8A-80EC-702C58043637}" type="presParOf" srcId="{94CBF9F2-926D-4638-9BA8-A87132B4CA36}" destId="{9CD4C506-FEDC-4328-AC53-98CF1ED0DFD2}" srcOrd="2" destOrd="0" presId="urn:microsoft.com/office/officeart/2005/8/layout/vList2"/>
    <dgm:cxn modelId="{EE2CEF17-C342-49A1-B46F-BABCA59A148F}" type="presParOf" srcId="{94CBF9F2-926D-4638-9BA8-A87132B4CA36}" destId="{D679BDB1-F4BA-4B31-B152-786DFD528565}" srcOrd="3" destOrd="0" presId="urn:microsoft.com/office/officeart/2005/8/layout/vList2"/>
    <dgm:cxn modelId="{069E6298-46FB-49E9-8E05-A42F56E00205}" type="presParOf" srcId="{94CBF9F2-926D-4638-9BA8-A87132B4CA36}" destId="{BCB4E2A4-F76E-44BB-B65D-9FCC9420DA8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493A9C-10B0-4860-AC29-4A89FDC636B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C35186-4C0D-4509-ABDB-5DFBFBFC1254}">
      <dgm:prSet phldrT="[Текст]" custT="1"/>
      <dgm:spPr/>
      <dgm:t>
        <a:bodyPr/>
        <a:lstStyle/>
        <a:p>
          <a:r>
            <a:rPr lang="ru-RU" sz="1200" b="1" dirty="0"/>
            <a:t>От </a:t>
          </a:r>
        </a:p>
        <a:p>
          <a:r>
            <a:rPr lang="ru-RU" sz="1200" b="1" dirty="0"/>
            <a:t>полной</a:t>
          </a:r>
        </a:p>
        <a:p>
          <a:r>
            <a:rPr lang="ru-RU" sz="1200" b="1" dirty="0"/>
            <a:t>стоимости</a:t>
          </a:r>
        </a:p>
        <a:p>
          <a:r>
            <a:rPr lang="ru-RU" sz="1200" b="1" dirty="0"/>
            <a:t>путевки</a:t>
          </a:r>
        </a:p>
      </dgm:t>
    </dgm:pt>
    <dgm:pt modelId="{70D13741-CF98-4B5E-9285-461E7FDD8FDE}" type="parTrans" cxnId="{5734362C-C17E-4CAB-8C8B-BCB3A41E43BF}">
      <dgm:prSet/>
      <dgm:spPr/>
      <dgm:t>
        <a:bodyPr/>
        <a:lstStyle/>
        <a:p>
          <a:endParaRPr lang="ru-RU"/>
        </a:p>
      </dgm:t>
    </dgm:pt>
    <dgm:pt modelId="{EDA145C0-3E35-44D7-A6CF-1B146286CD7D}" type="sibTrans" cxnId="{5734362C-C17E-4CAB-8C8B-BCB3A41E43BF}">
      <dgm:prSet/>
      <dgm:spPr/>
      <dgm:t>
        <a:bodyPr/>
        <a:lstStyle/>
        <a:p>
          <a:endParaRPr lang="ru-RU"/>
        </a:p>
      </dgm:t>
    </dgm:pt>
    <dgm:pt modelId="{3A7C2262-6ACA-43A6-98BF-664515C51F78}">
      <dgm:prSet phldrT="[Текст]" custT="1"/>
      <dgm:spPr/>
      <dgm:t>
        <a:bodyPr/>
        <a:lstStyle/>
        <a:p>
          <a:r>
            <a:rPr lang="ru-RU" sz="1400" b="1" dirty="0">
              <a:solidFill>
                <a:srgbClr val="C00000"/>
              </a:solidFill>
            </a:rPr>
            <a:t>10%  -</a:t>
          </a:r>
          <a:r>
            <a:rPr lang="ru-RU" sz="1400" b="1" dirty="0">
              <a:solidFill>
                <a:schemeClr val="tx1"/>
              </a:solidFill>
            </a:rPr>
            <a:t>   </a:t>
          </a:r>
          <a:r>
            <a:rPr lang="ru-RU" sz="1400" b="1" dirty="0"/>
            <a:t>ОАО «</a:t>
          </a:r>
          <a:r>
            <a:rPr lang="ru-RU" sz="1400" b="1" dirty="0" err="1"/>
            <a:t>Солигорскторг</a:t>
          </a:r>
          <a:r>
            <a:rPr lang="ru-RU" sz="1400" b="1" dirty="0"/>
            <a:t>», ОАО «Стройтрест №3 Ордена Октябрьской революции»,  ОАО «Трест «</a:t>
          </a:r>
          <a:r>
            <a:rPr lang="ru-RU" sz="1400" b="1" dirty="0" err="1"/>
            <a:t>Шахтоспецстрой</a:t>
          </a:r>
          <a:r>
            <a:rPr lang="ru-RU" sz="1400" b="1" dirty="0"/>
            <a:t>» , ОАО «Солигорский ДСК»</a:t>
          </a:r>
        </a:p>
        <a:p>
          <a:endParaRPr lang="ru-RU" sz="1400" b="1" dirty="0"/>
        </a:p>
        <a:p>
          <a:endParaRPr lang="ru-RU" sz="1400" b="1" dirty="0"/>
        </a:p>
      </dgm:t>
    </dgm:pt>
    <dgm:pt modelId="{CEBF101D-5423-4163-BD4F-CAC02C052A4C}" type="parTrans" cxnId="{42B3BC09-981E-4251-AA7C-0E4AFC5BA2AA}">
      <dgm:prSet/>
      <dgm:spPr/>
      <dgm:t>
        <a:bodyPr/>
        <a:lstStyle/>
        <a:p>
          <a:endParaRPr lang="ru-RU"/>
        </a:p>
      </dgm:t>
    </dgm:pt>
    <dgm:pt modelId="{396FB1E8-88E3-4B95-8EF0-2AAA88E455DE}" type="sibTrans" cxnId="{42B3BC09-981E-4251-AA7C-0E4AFC5BA2AA}">
      <dgm:prSet/>
      <dgm:spPr/>
      <dgm:t>
        <a:bodyPr/>
        <a:lstStyle/>
        <a:p>
          <a:endParaRPr lang="ru-RU"/>
        </a:p>
      </dgm:t>
    </dgm:pt>
    <dgm:pt modelId="{8DCF6878-8197-40A0-8F90-683EA3E6E7EF}">
      <dgm:prSet phldrT="[Текст]" custT="1"/>
      <dgm:spPr/>
      <dgm:t>
        <a:bodyPr/>
        <a:lstStyle/>
        <a:p>
          <a:r>
            <a:rPr lang="ru-RU" sz="1400" b="1" dirty="0">
              <a:solidFill>
                <a:srgbClr val="C00000"/>
              </a:solidFill>
            </a:rPr>
            <a:t>15% - </a:t>
          </a:r>
          <a:r>
            <a:rPr lang="ru-RU" sz="1400" b="1" dirty="0">
              <a:solidFill>
                <a:schemeClr val="tx1"/>
              </a:solidFill>
            </a:rPr>
            <a:t>ОАО «Беларуськалий»</a:t>
          </a:r>
          <a:r>
            <a:rPr lang="ru-RU" sz="1400" b="1" dirty="0"/>
            <a:t>, УП «</a:t>
          </a:r>
          <a:r>
            <a:rPr lang="ru-RU" sz="1400" b="1" dirty="0" err="1"/>
            <a:t>Калийспецтранс</a:t>
          </a:r>
          <a:r>
            <a:rPr lang="ru-RU" sz="1400" b="1" dirty="0"/>
            <a:t>», УСП «Трест «</a:t>
          </a:r>
          <a:r>
            <a:rPr lang="ru-RU" sz="1400" b="1" dirty="0" err="1"/>
            <a:t>Реммонтажстрой</a:t>
          </a:r>
          <a:r>
            <a:rPr lang="ru-RU" sz="1400" b="1" dirty="0"/>
            <a:t>», СГУПП «ЖКХ «Комплекс»  </a:t>
          </a:r>
        </a:p>
      </dgm:t>
    </dgm:pt>
    <dgm:pt modelId="{5C92F682-7818-42CF-8313-0D80CBA9B78B}" type="parTrans" cxnId="{7265C385-4FAE-43A8-91FD-740C1BD4D3BC}">
      <dgm:prSet/>
      <dgm:spPr/>
      <dgm:t>
        <a:bodyPr/>
        <a:lstStyle/>
        <a:p>
          <a:endParaRPr lang="ru-RU"/>
        </a:p>
      </dgm:t>
    </dgm:pt>
    <dgm:pt modelId="{E09C4E5D-7A9E-4E1C-B308-0F483506954A}" type="sibTrans" cxnId="{7265C385-4FAE-43A8-91FD-740C1BD4D3BC}">
      <dgm:prSet/>
      <dgm:spPr/>
      <dgm:t>
        <a:bodyPr/>
        <a:lstStyle/>
        <a:p>
          <a:endParaRPr lang="ru-RU"/>
        </a:p>
      </dgm:t>
    </dgm:pt>
    <dgm:pt modelId="{E6A948D2-E100-4472-8477-99998072F558}">
      <dgm:prSet phldrT="[Текст]" custT="1"/>
      <dgm:spPr/>
      <dgm:t>
        <a:bodyPr/>
        <a:lstStyle/>
        <a:p>
          <a:r>
            <a:rPr lang="ru-RU" sz="1400" b="1" dirty="0">
              <a:solidFill>
                <a:srgbClr val="C00000"/>
              </a:solidFill>
            </a:rPr>
            <a:t>20% </a:t>
          </a:r>
          <a:r>
            <a:rPr lang="ru-RU" sz="1400" b="1" dirty="0"/>
            <a:t>- ОАО «ЛМЗ «Универсал»</a:t>
          </a:r>
        </a:p>
        <a:p>
          <a:r>
            <a:rPr lang="ru-RU" sz="1400" b="1" dirty="0">
              <a:solidFill>
                <a:srgbClr val="C00000"/>
              </a:solidFill>
            </a:rPr>
            <a:t>30% </a:t>
          </a:r>
          <a:r>
            <a:rPr lang="ru-RU" sz="1400" b="1" dirty="0"/>
            <a:t>- УЗ «</a:t>
          </a:r>
          <a:r>
            <a:rPr lang="ru-RU" sz="1400" b="1" dirty="0" err="1"/>
            <a:t>Солигорская</a:t>
          </a:r>
          <a:r>
            <a:rPr lang="ru-RU" sz="1400" b="1" dirty="0"/>
            <a:t> ЦРБ», ОАО «</a:t>
          </a:r>
          <a:r>
            <a:rPr lang="ru-RU" sz="1400" b="1" dirty="0" err="1"/>
            <a:t>Промтехмонтаж</a:t>
          </a:r>
          <a:r>
            <a:rPr lang="ru-RU" sz="1400" b="1" dirty="0"/>
            <a:t>»</a:t>
          </a:r>
        </a:p>
      </dgm:t>
    </dgm:pt>
    <dgm:pt modelId="{EC790577-0C02-401D-A269-19467EE3633B}" type="parTrans" cxnId="{AAA8A069-6C2C-439A-A1D5-85486FBB5224}">
      <dgm:prSet/>
      <dgm:spPr/>
      <dgm:t>
        <a:bodyPr/>
        <a:lstStyle/>
        <a:p>
          <a:endParaRPr lang="ru-RU"/>
        </a:p>
      </dgm:t>
    </dgm:pt>
    <dgm:pt modelId="{BF517948-AEE2-4E3A-8A24-4F1FCB99C40C}" type="sibTrans" cxnId="{AAA8A069-6C2C-439A-A1D5-85486FBB5224}">
      <dgm:prSet/>
      <dgm:spPr/>
      <dgm:t>
        <a:bodyPr/>
        <a:lstStyle/>
        <a:p>
          <a:endParaRPr lang="ru-RU"/>
        </a:p>
      </dgm:t>
    </dgm:pt>
    <dgm:pt modelId="{DCBF6709-A317-44BA-9FBA-8AE4914B1ABC}" type="pres">
      <dgm:prSet presAssocID="{01493A9C-10B0-4860-AC29-4A89FDC636B2}" presName="vert0" presStyleCnt="0">
        <dgm:presLayoutVars>
          <dgm:dir/>
          <dgm:animOne val="branch"/>
          <dgm:animLvl val="lvl"/>
        </dgm:presLayoutVars>
      </dgm:prSet>
      <dgm:spPr/>
    </dgm:pt>
    <dgm:pt modelId="{EA6FA902-3E9B-4DFB-9A0D-29F687A8E3DD}" type="pres">
      <dgm:prSet presAssocID="{17C35186-4C0D-4509-ABDB-5DFBFBFC1254}" presName="thickLine" presStyleLbl="alignNode1" presStyleIdx="0" presStyleCnt="1"/>
      <dgm:spPr/>
    </dgm:pt>
    <dgm:pt modelId="{166B71C7-EDD1-4914-AD64-365A37CE7F84}" type="pres">
      <dgm:prSet presAssocID="{17C35186-4C0D-4509-ABDB-5DFBFBFC1254}" presName="horz1" presStyleCnt="0"/>
      <dgm:spPr/>
    </dgm:pt>
    <dgm:pt modelId="{1F98C43B-516A-4F06-9AD4-67F98D1486CC}" type="pres">
      <dgm:prSet presAssocID="{17C35186-4C0D-4509-ABDB-5DFBFBFC1254}" presName="tx1" presStyleLbl="revTx" presStyleIdx="0" presStyleCnt="4" custScaleX="129365"/>
      <dgm:spPr/>
    </dgm:pt>
    <dgm:pt modelId="{978596BE-26F4-43E9-982D-109F9BA8A44D}" type="pres">
      <dgm:prSet presAssocID="{17C35186-4C0D-4509-ABDB-5DFBFBFC1254}" presName="vert1" presStyleCnt="0"/>
      <dgm:spPr/>
    </dgm:pt>
    <dgm:pt modelId="{C0032C11-511F-4CDF-80F6-5E056F64B1C5}" type="pres">
      <dgm:prSet presAssocID="{3A7C2262-6ACA-43A6-98BF-664515C51F78}" presName="vertSpace2a" presStyleCnt="0"/>
      <dgm:spPr/>
    </dgm:pt>
    <dgm:pt modelId="{85097A22-6DFD-43EE-A774-58BFAF7667F7}" type="pres">
      <dgm:prSet presAssocID="{3A7C2262-6ACA-43A6-98BF-664515C51F78}" presName="horz2" presStyleCnt="0"/>
      <dgm:spPr/>
    </dgm:pt>
    <dgm:pt modelId="{67DA6574-9BB7-445B-8C6D-0C12A4A48185}" type="pres">
      <dgm:prSet presAssocID="{3A7C2262-6ACA-43A6-98BF-664515C51F78}" presName="horzSpace2" presStyleCnt="0"/>
      <dgm:spPr/>
    </dgm:pt>
    <dgm:pt modelId="{36C35643-36AB-4F83-91E6-B0ABC52AC0FD}" type="pres">
      <dgm:prSet presAssocID="{3A7C2262-6ACA-43A6-98BF-664515C51F78}" presName="tx2" presStyleLbl="revTx" presStyleIdx="1" presStyleCnt="4" custScaleX="105945" custScaleY="39951"/>
      <dgm:spPr/>
    </dgm:pt>
    <dgm:pt modelId="{34B1AD0B-021A-4137-8C5C-C8F76DDF92AC}" type="pres">
      <dgm:prSet presAssocID="{3A7C2262-6ACA-43A6-98BF-664515C51F78}" presName="vert2" presStyleCnt="0"/>
      <dgm:spPr/>
    </dgm:pt>
    <dgm:pt modelId="{F5470873-C4BD-442F-8DB6-4923C883BCD2}" type="pres">
      <dgm:prSet presAssocID="{3A7C2262-6ACA-43A6-98BF-664515C51F78}" presName="thinLine2b" presStyleLbl="callout" presStyleIdx="0" presStyleCnt="3"/>
      <dgm:spPr/>
    </dgm:pt>
    <dgm:pt modelId="{02439AE4-4AAB-41F6-8B06-27B7EDE9D50C}" type="pres">
      <dgm:prSet presAssocID="{3A7C2262-6ACA-43A6-98BF-664515C51F78}" presName="vertSpace2b" presStyleCnt="0"/>
      <dgm:spPr/>
    </dgm:pt>
    <dgm:pt modelId="{55FCC3A5-E895-4133-AB37-7FF17272713B}" type="pres">
      <dgm:prSet presAssocID="{8DCF6878-8197-40A0-8F90-683EA3E6E7EF}" presName="horz2" presStyleCnt="0"/>
      <dgm:spPr/>
    </dgm:pt>
    <dgm:pt modelId="{10F0D4EC-7B56-4ADB-947A-C917EE8BDE7E}" type="pres">
      <dgm:prSet presAssocID="{8DCF6878-8197-40A0-8F90-683EA3E6E7EF}" presName="horzSpace2" presStyleCnt="0"/>
      <dgm:spPr/>
    </dgm:pt>
    <dgm:pt modelId="{DA2CDFA6-5454-40A6-9ADE-901DE786233C}" type="pres">
      <dgm:prSet presAssocID="{8DCF6878-8197-40A0-8F90-683EA3E6E7EF}" presName="tx2" presStyleLbl="revTx" presStyleIdx="2" presStyleCnt="4" custScaleY="26280" custLinFactNeighborX="27" custLinFactNeighborY="-662"/>
      <dgm:spPr/>
    </dgm:pt>
    <dgm:pt modelId="{6E8F2F7B-6D6D-4A27-A1AA-3E43BC5A9288}" type="pres">
      <dgm:prSet presAssocID="{8DCF6878-8197-40A0-8F90-683EA3E6E7EF}" presName="vert2" presStyleCnt="0"/>
      <dgm:spPr/>
    </dgm:pt>
    <dgm:pt modelId="{20858D78-E521-4473-B0F4-BCBBA6CBD890}" type="pres">
      <dgm:prSet presAssocID="{8DCF6878-8197-40A0-8F90-683EA3E6E7EF}" presName="thinLine2b" presStyleLbl="callout" presStyleIdx="1" presStyleCnt="3"/>
      <dgm:spPr/>
    </dgm:pt>
    <dgm:pt modelId="{D6917A88-7218-4C59-8472-8A7FBAD7803A}" type="pres">
      <dgm:prSet presAssocID="{8DCF6878-8197-40A0-8F90-683EA3E6E7EF}" presName="vertSpace2b" presStyleCnt="0"/>
      <dgm:spPr/>
    </dgm:pt>
    <dgm:pt modelId="{D9F635A2-C753-4197-AC3E-0A51DDE6AD79}" type="pres">
      <dgm:prSet presAssocID="{E6A948D2-E100-4472-8477-99998072F558}" presName="horz2" presStyleCnt="0"/>
      <dgm:spPr/>
    </dgm:pt>
    <dgm:pt modelId="{4AC91DBC-65C9-482A-8211-31D592136B0D}" type="pres">
      <dgm:prSet presAssocID="{E6A948D2-E100-4472-8477-99998072F558}" presName="horzSpace2" presStyleCnt="0"/>
      <dgm:spPr/>
    </dgm:pt>
    <dgm:pt modelId="{75A3900E-9576-476F-A275-FF11D5E70AED}" type="pres">
      <dgm:prSet presAssocID="{E6A948D2-E100-4472-8477-99998072F558}" presName="tx2" presStyleLbl="revTx" presStyleIdx="3" presStyleCnt="4" custScaleY="33166"/>
      <dgm:spPr/>
    </dgm:pt>
    <dgm:pt modelId="{BDF594BF-8AA3-4A7F-B88A-B7A4CF939CA9}" type="pres">
      <dgm:prSet presAssocID="{E6A948D2-E100-4472-8477-99998072F558}" presName="vert2" presStyleCnt="0"/>
      <dgm:spPr/>
    </dgm:pt>
    <dgm:pt modelId="{DE915A7F-8B97-400D-BA12-C2DE962352BE}" type="pres">
      <dgm:prSet presAssocID="{E6A948D2-E100-4472-8477-99998072F558}" presName="thinLine2b" presStyleLbl="callout" presStyleIdx="2" presStyleCnt="3"/>
      <dgm:spPr/>
    </dgm:pt>
    <dgm:pt modelId="{76648D28-4819-4F8E-B706-0F997BD620F8}" type="pres">
      <dgm:prSet presAssocID="{E6A948D2-E100-4472-8477-99998072F558}" presName="vertSpace2b" presStyleCnt="0"/>
      <dgm:spPr/>
    </dgm:pt>
  </dgm:ptLst>
  <dgm:cxnLst>
    <dgm:cxn modelId="{42B3BC09-981E-4251-AA7C-0E4AFC5BA2AA}" srcId="{17C35186-4C0D-4509-ABDB-5DFBFBFC1254}" destId="{3A7C2262-6ACA-43A6-98BF-664515C51F78}" srcOrd="0" destOrd="0" parTransId="{CEBF101D-5423-4163-BD4F-CAC02C052A4C}" sibTransId="{396FB1E8-88E3-4B95-8EF0-2AAA88E455DE}"/>
    <dgm:cxn modelId="{5734362C-C17E-4CAB-8C8B-BCB3A41E43BF}" srcId="{01493A9C-10B0-4860-AC29-4A89FDC636B2}" destId="{17C35186-4C0D-4509-ABDB-5DFBFBFC1254}" srcOrd="0" destOrd="0" parTransId="{70D13741-CF98-4B5E-9285-461E7FDD8FDE}" sibTransId="{EDA145C0-3E35-44D7-A6CF-1B146286CD7D}"/>
    <dgm:cxn modelId="{0DB4AB30-9430-4309-97BC-B2A0F93BDC14}" type="presOf" srcId="{E6A948D2-E100-4472-8477-99998072F558}" destId="{75A3900E-9576-476F-A275-FF11D5E70AED}" srcOrd="0" destOrd="0" presId="urn:microsoft.com/office/officeart/2008/layout/LinedList"/>
    <dgm:cxn modelId="{AAA8A069-6C2C-439A-A1D5-85486FBB5224}" srcId="{17C35186-4C0D-4509-ABDB-5DFBFBFC1254}" destId="{E6A948D2-E100-4472-8477-99998072F558}" srcOrd="2" destOrd="0" parTransId="{EC790577-0C02-401D-A269-19467EE3633B}" sibTransId="{BF517948-AEE2-4E3A-8A24-4F1FCB99C40C}"/>
    <dgm:cxn modelId="{C92C4281-06CC-41F0-B1DE-2A42B0C94736}" type="presOf" srcId="{8DCF6878-8197-40A0-8F90-683EA3E6E7EF}" destId="{DA2CDFA6-5454-40A6-9ADE-901DE786233C}" srcOrd="0" destOrd="0" presId="urn:microsoft.com/office/officeart/2008/layout/LinedList"/>
    <dgm:cxn modelId="{7265C385-4FAE-43A8-91FD-740C1BD4D3BC}" srcId="{17C35186-4C0D-4509-ABDB-5DFBFBFC1254}" destId="{8DCF6878-8197-40A0-8F90-683EA3E6E7EF}" srcOrd="1" destOrd="0" parTransId="{5C92F682-7818-42CF-8313-0D80CBA9B78B}" sibTransId="{E09C4E5D-7A9E-4E1C-B308-0F483506954A}"/>
    <dgm:cxn modelId="{F6C34B90-149A-4EE2-983A-E96851D2098F}" type="presOf" srcId="{3A7C2262-6ACA-43A6-98BF-664515C51F78}" destId="{36C35643-36AB-4F83-91E6-B0ABC52AC0FD}" srcOrd="0" destOrd="0" presId="urn:microsoft.com/office/officeart/2008/layout/LinedList"/>
    <dgm:cxn modelId="{4D6AEAED-EEE1-4746-B545-2096DDD2A676}" type="presOf" srcId="{17C35186-4C0D-4509-ABDB-5DFBFBFC1254}" destId="{1F98C43B-516A-4F06-9AD4-67F98D1486CC}" srcOrd="0" destOrd="0" presId="urn:microsoft.com/office/officeart/2008/layout/LinedList"/>
    <dgm:cxn modelId="{62A04AFF-1DCF-4B85-BEA5-D9180715EDC2}" type="presOf" srcId="{01493A9C-10B0-4860-AC29-4A89FDC636B2}" destId="{DCBF6709-A317-44BA-9FBA-8AE4914B1ABC}" srcOrd="0" destOrd="0" presId="urn:microsoft.com/office/officeart/2008/layout/LinedList"/>
    <dgm:cxn modelId="{6E779100-7C03-435C-823A-0B15904A9392}" type="presParOf" srcId="{DCBF6709-A317-44BA-9FBA-8AE4914B1ABC}" destId="{EA6FA902-3E9B-4DFB-9A0D-29F687A8E3DD}" srcOrd="0" destOrd="0" presId="urn:microsoft.com/office/officeart/2008/layout/LinedList"/>
    <dgm:cxn modelId="{EB69200E-7513-4927-923D-595E00191B09}" type="presParOf" srcId="{DCBF6709-A317-44BA-9FBA-8AE4914B1ABC}" destId="{166B71C7-EDD1-4914-AD64-365A37CE7F84}" srcOrd="1" destOrd="0" presId="urn:microsoft.com/office/officeart/2008/layout/LinedList"/>
    <dgm:cxn modelId="{B9DA1353-8EEA-473C-9A2A-C0219AFFCC53}" type="presParOf" srcId="{166B71C7-EDD1-4914-AD64-365A37CE7F84}" destId="{1F98C43B-516A-4F06-9AD4-67F98D1486CC}" srcOrd="0" destOrd="0" presId="urn:microsoft.com/office/officeart/2008/layout/LinedList"/>
    <dgm:cxn modelId="{7FB17DF7-09B4-4E73-A879-F9FF7D183A83}" type="presParOf" srcId="{166B71C7-EDD1-4914-AD64-365A37CE7F84}" destId="{978596BE-26F4-43E9-982D-109F9BA8A44D}" srcOrd="1" destOrd="0" presId="urn:microsoft.com/office/officeart/2008/layout/LinedList"/>
    <dgm:cxn modelId="{B7B5DD5B-CB63-4920-85BF-53ACAC2C7963}" type="presParOf" srcId="{978596BE-26F4-43E9-982D-109F9BA8A44D}" destId="{C0032C11-511F-4CDF-80F6-5E056F64B1C5}" srcOrd="0" destOrd="0" presId="urn:microsoft.com/office/officeart/2008/layout/LinedList"/>
    <dgm:cxn modelId="{535B8B48-7544-45AD-B683-B70B2CE9718D}" type="presParOf" srcId="{978596BE-26F4-43E9-982D-109F9BA8A44D}" destId="{85097A22-6DFD-43EE-A774-58BFAF7667F7}" srcOrd="1" destOrd="0" presId="urn:microsoft.com/office/officeart/2008/layout/LinedList"/>
    <dgm:cxn modelId="{B897AE1F-FEFD-4E1A-9AC4-9953D934E79B}" type="presParOf" srcId="{85097A22-6DFD-43EE-A774-58BFAF7667F7}" destId="{67DA6574-9BB7-445B-8C6D-0C12A4A48185}" srcOrd="0" destOrd="0" presId="urn:microsoft.com/office/officeart/2008/layout/LinedList"/>
    <dgm:cxn modelId="{31E3958B-46B9-4FEB-86E2-FF986150A652}" type="presParOf" srcId="{85097A22-6DFD-43EE-A774-58BFAF7667F7}" destId="{36C35643-36AB-4F83-91E6-B0ABC52AC0FD}" srcOrd="1" destOrd="0" presId="urn:microsoft.com/office/officeart/2008/layout/LinedList"/>
    <dgm:cxn modelId="{661840F9-AE83-45F8-A54F-ED7068E7DBB1}" type="presParOf" srcId="{85097A22-6DFD-43EE-A774-58BFAF7667F7}" destId="{34B1AD0B-021A-4137-8C5C-C8F76DDF92AC}" srcOrd="2" destOrd="0" presId="urn:microsoft.com/office/officeart/2008/layout/LinedList"/>
    <dgm:cxn modelId="{AC771610-757F-4734-AEAB-A3AE0694E176}" type="presParOf" srcId="{978596BE-26F4-43E9-982D-109F9BA8A44D}" destId="{F5470873-C4BD-442F-8DB6-4923C883BCD2}" srcOrd="2" destOrd="0" presId="urn:microsoft.com/office/officeart/2008/layout/LinedList"/>
    <dgm:cxn modelId="{DD4A916B-A76D-4FF9-B8D0-25DDC67F44A0}" type="presParOf" srcId="{978596BE-26F4-43E9-982D-109F9BA8A44D}" destId="{02439AE4-4AAB-41F6-8B06-27B7EDE9D50C}" srcOrd="3" destOrd="0" presId="urn:microsoft.com/office/officeart/2008/layout/LinedList"/>
    <dgm:cxn modelId="{29CCAD90-D0FF-42AF-8D71-FFDA0BC07A11}" type="presParOf" srcId="{978596BE-26F4-43E9-982D-109F9BA8A44D}" destId="{55FCC3A5-E895-4133-AB37-7FF17272713B}" srcOrd="4" destOrd="0" presId="urn:microsoft.com/office/officeart/2008/layout/LinedList"/>
    <dgm:cxn modelId="{D4762688-DB2E-45AF-84CB-10E19414294F}" type="presParOf" srcId="{55FCC3A5-E895-4133-AB37-7FF17272713B}" destId="{10F0D4EC-7B56-4ADB-947A-C917EE8BDE7E}" srcOrd="0" destOrd="0" presId="urn:microsoft.com/office/officeart/2008/layout/LinedList"/>
    <dgm:cxn modelId="{CFCB268B-86C6-402F-8084-0880445935DA}" type="presParOf" srcId="{55FCC3A5-E895-4133-AB37-7FF17272713B}" destId="{DA2CDFA6-5454-40A6-9ADE-901DE786233C}" srcOrd="1" destOrd="0" presId="urn:microsoft.com/office/officeart/2008/layout/LinedList"/>
    <dgm:cxn modelId="{AB62D344-E53F-46A0-A068-F027BBF4B298}" type="presParOf" srcId="{55FCC3A5-E895-4133-AB37-7FF17272713B}" destId="{6E8F2F7B-6D6D-4A27-A1AA-3E43BC5A9288}" srcOrd="2" destOrd="0" presId="urn:microsoft.com/office/officeart/2008/layout/LinedList"/>
    <dgm:cxn modelId="{F6564165-CAB1-4D24-BF93-0EAC26AF3B5C}" type="presParOf" srcId="{978596BE-26F4-43E9-982D-109F9BA8A44D}" destId="{20858D78-E521-4473-B0F4-BCBBA6CBD890}" srcOrd="5" destOrd="0" presId="urn:microsoft.com/office/officeart/2008/layout/LinedList"/>
    <dgm:cxn modelId="{F216F96D-7AE0-4F99-93AC-969BA58BEFC5}" type="presParOf" srcId="{978596BE-26F4-43E9-982D-109F9BA8A44D}" destId="{D6917A88-7218-4C59-8472-8A7FBAD7803A}" srcOrd="6" destOrd="0" presId="urn:microsoft.com/office/officeart/2008/layout/LinedList"/>
    <dgm:cxn modelId="{7668C4E5-0E36-4425-9980-DA8ED4A415F4}" type="presParOf" srcId="{978596BE-26F4-43E9-982D-109F9BA8A44D}" destId="{D9F635A2-C753-4197-AC3E-0A51DDE6AD79}" srcOrd="7" destOrd="0" presId="urn:microsoft.com/office/officeart/2008/layout/LinedList"/>
    <dgm:cxn modelId="{4D2ADEFB-C35C-4093-B6F4-46D130DCAF4A}" type="presParOf" srcId="{D9F635A2-C753-4197-AC3E-0A51DDE6AD79}" destId="{4AC91DBC-65C9-482A-8211-31D592136B0D}" srcOrd="0" destOrd="0" presId="urn:microsoft.com/office/officeart/2008/layout/LinedList"/>
    <dgm:cxn modelId="{DC957106-F929-4B19-8538-22C02EB81F4D}" type="presParOf" srcId="{D9F635A2-C753-4197-AC3E-0A51DDE6AD79}" destId="{75A3900E-9576-476F-A275-FF11D5E70AED}" srcOrd="1" destOrd="0" presId="urn:microsoft.com/office/officeart/2008/layout/LinedList"/>
    <dgm:cxn modelId="{895CC942-D180-4310-A4E3-F6D275B5F0B4}" type="presParOf" srcId="{D9F635A2-C753-4197-AC3E-0A51DDE6AD79}" destId="{BDF594BF-8AA3-4A7F-B88A-B7A4CF939CA9}" srcOrd="2" destOrd="0" presId="urn:microsoft.com/office/officeart/2008/layout/LinedList"/>
    <dgm:cxn modelId="{5B1BD279-315E-4F6C-B688-ADCA70715EED}" type="presParOf" srcId="{978596BE-26F4-43E9-982D-109F9BA8A44D}" destId="{DE915A7F-8B97-400D-BA12-C2DE962352BE}" srcOrd="8" destOrd="0" presId="urn:microsoft.com/office/officeart/2008/layout/LinedList"/>
    <dgm:cxn modelId="{7944A77C-ECB7-4D25-A6DF-73CB62F590B6}" type="presParOf" srcId="{978596BE-26F4-43E9-982D-109F9BA8A44D}" destId="{76648D28-4819-4F8E-B706-0F997BD620F8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07C36C-80F1-4FFF-90F7-930D15694BF5}">
      <dsp:nvSpPr>
        <dsp:cNvPr id="0" name=""/>
        <dsp:cNvSpPr/>
      </dsp:nvSpPr>
      <dsp:spPr>
        <a:xfrm>
          <a:off x="773427" y="3232177"/>
          <a:ext cx="140958" cy="347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0479" y="0"/>
              </a:lnTo>
              <a:lnTo>
                <a:pt x="70479" y="347658"/>
              </a:lnTo>
              <a:lnTo>
                <a:pt x="140958" y="3476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834527" y="3396628"/>
        <a:ext cx="18757" cy="18757"/>
      </dsp:txXfrm>
    </dsp:sp>
    <dsp:sp modelId="{6A1BB4E9-5DFD-4536-9B86-5E0783708672}">
      <dsp:nvSpPr>
        <dsp:cNvPr id="0" name=""/>
        <dsp:cNvSpPr/>
      </dsp:nvSpPr>
      <dsp:spPr>
        <a:xfrm>
          <a:off x="773427" y="1126476"/>
          <a:ext cx="141642" cy="2105701"/>
        </a:xfrm>
        <a:custGeom>
          <a:avLst/>
          <a:gdLst/>
          <a:ahLst/>
          <a:cxnLst/>
          <a:rect l="0" t="0" r="0" b="0"/>
          <a:pathLst>
            <a:path>
              <a:moveTo>
                <a:pt x="0" y="2105701"/>
              </a:moveTo>
              <a:lnTo>
                <a:pt x="70821" y="2105701"/>
              </a:lnTo>
              <a:lnTo>
                <a:pt x="70821" y="0"/>
              </a:lnTo>
              <a:lnTo>
                <a:pt x="14164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791487" y="2126565"/>
        <a:ext cx="105522" cy="105522"/>
      </dsp:txXfrm>
    </dsp:sp>
    <dsp:sp modelId="{95FBB73F-B96D-4BB3-A677-314ACE21B233}">
      <dsp:nvSpPr>
        <dsp:cNvPr id="0" name=""/>
        <dsp:cNvSpPr/>
      </dsp:nvSpPr>
      <dsp:spPr>
        <a:xfrm rot="16200000">
          <a:off x="-2845464" y="2845464"/>
          <a:ext cx="6464355" cy="7734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0" kern="1200" dirty="0">
              <a:solidFill>
                <a:schemeClr val="tx1"/>
              </a:solidFill>
            </a:rPr>
            <a:t>ЛАГЕРЯ</a:t>
          </a:r>
        </a:p>
      </dsp:txBody>
      <dsp:txXfrm>
        <a:off x="-2845464" y="2845464"/>
        <a:ext cx="6464355" cy="773427"/>
      </dsp:txXfrm>
    </dsp:sp>
    <dsp:sp modelId="{357429AF-88EA-4C88-88C4-90D4F6739804}">
      <dsp:nvSpPr>
        <dsp:cNvPr id="0" name=""/>
        <dsp:cNvSpPr/>
      </dsp:nvSpPr>
      <dsp:spPr>
        <a:xfrm>
          <a:off x="915070" y="512362"/>
          <a:ext cx="2034194" cy="1228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chemeClr val="tx1"/>
              </a:solidFill>
            </a:rPr>
            <a:t>Дневные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solidFill>
                <a:schemeClr val="tx1"/>
              </a:solidFill>
            </a:rPr>
            <a:t> </a:t>
          </a:r>
          <a:r>
            <a:rPr lang="ru-RU" sz="2200" b="1" kern="1200" dirty="0">
              <a:solidFill>
                <a:srgbClr val="C00000"/>
              </a:solidFill>
            </a:rPr>
            <a:t>1 раз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rgbClr val="C00000"/>
              </a:solidFill>
            </a:rPr>
            <a:t>(в каникулы)</a:t>
          </a:r>
        </a:p>
      </dsp:txBody>
      <dsp:txXfrm>
        <a:off x="915070" y="512362"/>
        <a:ext cx="2034194" cy="1228227"/>
      </dsp:txXfrm>
    </dsp:sp>
    <dsp:sp modelId="{A9E60040-8D22-437B-AD6E-722A68AAA02E}">
      <dsp:nvSpPr>
        <dsp:cNvPr id="0" name=""/>
        <dsp:cNvSpPr/>
      </dsp:nvSpPr>
      <dsp:spPr>
        <a:xfrm flipH="1">
          <a:off x="914385" y="2981886"/>
          <a:ext cx="2046441" cy="1195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chemeClr val="tx1"/>
              </a:solidFill>
            </a:rPr>
            <a:t>Круглосуточные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rgbClr val="C00000"/>
              </a:solidFill>
            </a:rPr>
            <a:t>1 раз</a:t>
          </a:r>
        </a:p>
      </dsp:txBody>
      <dsp:txXfrm>
        <a:off x="914385" y="2981886"/>
        <a:ext cx="2046441" cy="11959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1D2478-72EA-46EC-A020-3298EA092523}">
      <dsp:nvSpPr>
        <dsp:cNvPr id="0" name=""/>
        <dsp:cNvSpPr/>
      </dsp:nvSpPr>
      <dsp:spPr>
        <a:xfrm>
          <a:off x="0" y="0"/>
          <a:ext cx="6553200" cy="550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1. Заявление родителя</a:t>
          </a:r>
        </a:p>
      </dsp:txBody>
      <dsp:txXfrm>
        <a:off x="26857" y="26857"/>
        <a:ext cx="6499486" cy="496462"/>
      </dsp:txXfrm>
    </dsp:sp>
    <dsp:sp modelId="{9CD4C506-FEDC-4328-AC53-98CF1ED0DFD2}">
      <dsp:nvSpPr>
        <dsp:cNvPr id="0" name=""/>
        <dsp:cNvSpPr/>
      </dsp:nvSpPr>
      <dsp:spPr>
        <a:xfrm>
          <a:off x="0" y="534663"/>
          <a:ext cx="6553200" cy="550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2. Копия свидетельства рождения ребенка </a:t>
          </a:r>
        </a:p>
      </dsp:txBody>
      <dsp:txXfrm>
        <a:off x="26857" y="561520"/>
        <a:ext cx="6499486" cy="496462"/>
      </dsp:txXfrm>
    </dsp:sp>
    <dsp:sp modelId="{BCB4E2A4-F76E-44BB-B65D-9FCC9420DA82}">
      <dsp:nvSpPr>
        <dsp:cNvPr id="0" name=""/>
        <dsp:cNvSpPr/>
      </dsp:nvSpPr>
      <dsp:spPr>
        <a:xfrm>
          <a:off x="0" y="1126223"/>
          <a:ext cx="6553200" cy="550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3. Справка с места работы другого родителя о не выделении ребенку путевки в лагерь с круглосуточным пребыванием (со второй смены)</a:t>
          </a:r>
        </a:p>
      </dsp:txBody>
      <dsp:txXfrm>
        <a:off x="26857" y="1153080"/>
        <a:ext cx="6499486" cy="4964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FA902-3E9B-4DFB-9A0D-29F687A8E3DD}">
      <dsp:nvSpPr>
        <dsp:cNvPr id="0" name=""/>
        <dsp:cNvSpPr/>
      </dsp:nvSpPr>
      <dsp:spPr>
        <a:xfrm>
          <a:off x="0" y="1756"/>
          <a:ext cx="410431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98C43B-516A-4F06-9AD4-67F98D1486CC}">
      <dsp:nvSpPr>
        <dsp:cNvPr id="0" name=""/>
        <dsp:cNvSpPr/>
      </dsp:nvSpPr>
      <dsp:spPr>
        <a:xfrm>
          <a:off x="0" y="1756"/>
          <a:ext cx="960281" cy="35938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От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полной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стоимости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путевки</a:t>
          </a:r>
        </a:p>
      </dsp:txBody>
      <dsp:txXfrm>
        <a:off x="0" y="1756"/>
        <a:ext cx="960281" cy="3593897"/>
      </dsp:txXfrm>
    </dsp:sp>
    <dsp:sp modelId="{36C35643-36AB-4F83-91E6-B0ABC52AC0FD}">
      <dsp:nvSpPr>
        <dsp:cNvPr id="0" name=""/>
        <dsp:cNvSpPr/>
      </dsp:nvSpPr>
      <dsp:spPr>
        <a:xfrm>
          <a:off x="1015954" y="152145"/>
          <a:ext cx="3086754" cy="1201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rgbClr val="C00000"/>
              </a:solidFill>
            </a:rPr>
            <a:t>10%  -</a:t>
          </a:r>
          <a:r>
            <a:rPr lang="ru-RU" sz="1400" b="1" kern="1200" dirty="0">
              <a:solidFill>
                <a:schemeClr val="tx1"/>
              </a:solidFill>
            </a:rPr>
            <a:t>   </a:t>
          </a:r>
          <a:r>
            <a:rPr lang="ru-RU" sz="1400" b="1" kern="1200" dirty="0"/>
            <a:t>ОАО «</a:t>
          </a:r>
          <a:r>
            <a:rPr lang="ru-RU" sz="1400" b="1" kern="1200" dirty="0" err="1"/>
            <a:t>Солигорскторг</a:t>
          </a:r>
          <a:r>
            <a:rPr lang="ru-RU" sz="1400" b="1" kern="1200" dirty="0"/>
            <a:t>», ОАО «Стройтрест №3 Ордена Октябрьской революции»,  ОАО «Трест «</a:t>
          </a:r>
          <a:r>
            <a:rPr lang="ru-RU" sz="1400" b="1" kern="1200" dirty="0" err="1"/>
            <a:t>Шахтоспецстрой</a:t>
          </a:r>
          <a:r>
            <a:rPr lang="ru-RU" sz="1400" b="1" kern="1200" dirty="0"/>
            <a:t>» , ОАО «Солигорский ДСК»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/>
        </a:p>
      </dsp:txBody>
      <dsp:txXfrm>
        <a:off x="1015954" y="152145"/>
        <a:ext cx="3086754" cy="1201639"/>
      </dsp:txXfrm>
    </dsp:sp>
    <dsp:sp modelId="{F5470873-C4BD-442F-8DB6-4923C883BCD2}">
      <dsp:nvSpPr>
        <dsp:cNvPr id="0" name=""/>
        <dsp:cNvSpPr/>
      </dsp:nvSpPr>
      <dsp:spPr>
        <a:xfrm>
          <a:off x="960281" y="1353785"/>
          <a:ext cx="296921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2CDFA6-5454-40A6-9ADE-901DE786233C}">
      <dsp:nvSpPr>
        <dsp:cNvPr id="0" name=""/>
        <dsp:cNvSpPr/>
      </dsp:nvSpPr>
      <dsp:spPr>
        <a:xfrm>
          <a:off x="1016741" y="1484263"/>
          <a:ext cx="2913544" cy="790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rgbClr val="C00000"/>
              </a:solidFill>
            </a:rPr>
            <a:t>15% - </a:t>
          </a:r>
          <a:r>
            <a:rPr lang="ru-RU" sz="1400" b="1" kern="1200" dirty="0">
              <a:solidFill>
                <a:schemeClr val="tx1"/>
              </a:solidFill>
            </a:rPr>
            <a:t>ОАО «Беларуськалий»</a:t>
          </a:r>
          <a:r>
            <a:rPr lang="ru-RU" sz="1400" b="1" kern="1200" dirty="0"/>
            <a:t>, УП «</a:t>
          </a:r>
          <a:r>
            <a:rPr lang="ru-RU" sz="1400" b="1" kern="1200" dirty="0" err="1"/>
            <a:t>Калийспецтранс</a:t>
          </a:r>
          <a:r>
            <a:rPr lang="ru-RU" sz="1400" b="1" kern="1200" dirty="0"/>
            <a:t>», УСП «Трест «</a:t>
          </a:r>
          <a:r>
            <a:rPr lang="ru-RU" sz="1400" b="1" kern="1200" dirty="0" err="1"/>
            <a:t>Реммонтажстрой</a:t>
          </a:r>
          <a:r>
            <a:rPr lang="ru-RU" sz="1400" b="1" kern="1200" dirty="0"/>
            <a:t>», СГУПП «ЖКХ «Комплекс»  </a:t>
          </a:r>
        </a:p>
      </dsp:txBody>
      <dsp:txXfrm>
        <a:off x="1016741" y="1484263"/>
        <a:ext cx="2913544" cy="790445"/>
      </dsp:txXfrm>
    </dsp:sp>
    <dsp:sp modelId="{20858D78-E521-4473-B0F4-BCBBA6CBD890}">
      <dsp:nvSpPr>
        <dsp:cNvPr id="0" name=""/>
        <dsp:cNvSpPr/>
      </dsp:nvSpPr>
      <dsp:spPr>
        <a:xfrm>
          <a:off x="960281" y="2294620"/>
          <a:ext cx="296921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A3900E-9576-476F-A275-FF11D5E70AED}">
      <dsp:nvSpPr>
        <dsp:cNvPr id="0" name=""/>
        <dsp:cNvSpPr/>
      </dsp:nvSpPr>
      <dsp:spPr>
        <a:xfrm>
          <a:off x="1015954" y="2445009"/>
          <a:ext cx="2913544" cy="997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rgbClr val="C00000"/>
              </a:solidFill>
            </a:rPr>
            <a:t>20% </a:t>
          </a:r>
          <a:r>
            <a:rPr lang="ru-RU" sz="1400" b="1" kern="1200" dirty="0"/>
            <a:t>- ОАО «ЛМЗ «Универсал»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rgbClr val="C00000"/>
              </a:solidFill>
            </a:rPr>
            <a:t>30% </a:t>
          </a:r>
          <a:r>
            <a:rPr lang="ru-RU" sz="1400" b="1" kern="1200" dirty="0"/>
            <a:t>- УЗ «</a:t>
          </a:r>
          <a:r>
            <a:rPr lang="ru-RU" sz="1400" b="1" kern="1200" dirty="0" err="1"/>
            <a:t>Солигорская</a:t>
          </a:r>
          <a:r>
            <a:rPr lang="ru-RU" sz="1400" b="1" kern="1200" dirty="0"/>
            <a:t> ЦРБ», ОАО «</a:t>
          </a:r>
          <a:r>
            <a:rPr lang="ru-RU" sz="1400" b="1" kern="1200" dirty="0" err="1"/>
            <a:t>Промтехмонтаж</a:t>
          </a:r>
          <a:r>
            <a:rPr lang="ru-RU" sz="1400" b="1" kern="1200" dirty="0"/>
            <a:t>»</a:t>
          </a:r>
        </a:p>
      </dsp:txBody>
      <dsp:txXfrm>
        <a:off x="1015954" y="2445009"/>
        <a:ext cx="2913544" cy="997561"/>
      </dsp:txXfrm>
    </dsp:sp>
    <dsp:sp modelId="{DE915A7F-8B97-400D-BA12-C2DE962352BE}">
      <dsp:nvSpPr>
        <dsp:cNvPr id="0" name=""/>
        <dsp:cNvSpPr/>
      </dsp:nvSpPr>
      <dsp:spPr>
        <a:xfrm>
          <a:off x="960281" y="3442570"/>
          <a:ext cx="296921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44" cy="496173"/>
          </a:xfrm>
          <a:prstGeom prst="rect">
            <a:avLst/>
          </a:prstGeom>
        </p:spPr>
        <p:txBody>
          <a:bodyPr vert="horz" lIns="93550" tIns="46775" rIns="93550" bIns="467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4150" y="0"/>
            <a:ext cx="2940844" cy="496173"/>
          </a:xfrm>
          <a:prstGeom prst="rect">
            <a:avLst/>
          </a:prstGeom>
        </p:spPr>
        <p:txBody>
          <a:bodyPr vert="horz" lIns="93550" tIns="46775" rIns="93550" bIns="46775" rtlCol="0"/>
          <a:lstStyle>
            <a:lvl1pPr algn="r">
              <a:defRPr sz="1200"/>
            </a:lvl1pPr>
          </a:lstStyle>
          <a:p>
            <a:fld id="{B6EA6E38-82B1-47BB-A812-313B295FEFF2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50" tIns="46775" rIns="93550" bIns="4677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657" y="4713645"/>
            <a:ext cx="5429250" cy="4465559"/>
          </a:xfrm>
          <a:prstGeom prst="rect">
            <a:avLst/>
          </a:prstGeom>
        </p:spPr>
        <p:txBody>
          <a:bodyPr vert="horz" lIns="93550" tIns="46775" rIns="93550" bIns="4677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5568"/>
            <a:ext cx="2940844" cy="496173"/>
          </a:xfrm>
          <a:prstGeom prst="rect">
            <a:avLst/>
          </a:prstGeom>
        </p:spPr>
        <p:txBody>
          <a:bodyPr vert="horz" lIns="93550" tIns="46775" rIns="93550" bIns="467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4150" y="9425568"/>
            <a:ext cx="2940844" cy="496173"/>
          </a:xfrm>
          <a:prstGeom prst="rect">
            <a:avLst/>
          </a:prstGeom>
        </p:spPr>
        <p:txBody>
          <a:bodyPr vert="horz" lIns="93550" tIns="46775" rIns="93550" bIns="46775" rtlCol="0" anchor="b"/>
          <a:lstStyle>
            <a:lvl1pPr algn="r">
              <a:defRPr sz="1200"/>
            </a:lvl1pPr>
          </a:lstStyle>
          <a:p>
            <a:fld id="{61089E94-532B-494D-AD7A-712B16D9F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7A0F-5B99-4F35-9BDD-321CD3C098FF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comments" Target="../comments/comment1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163207"/>
            <a:ext cx="8229601" cy="90359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Финансирование</a:t>
            </a:r>
            <a:b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(Размер государственных средств  на одну путевку в 2023 году)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099841"/>
              </p:ext>
            </p:extLst>
          </p:nvPr>
        </p:nvGraphicFramePr>
        <p:xfrm>
          <a:off x="175728" y="1295400"/>
          <a:ext cx="8534399" cy="506095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953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0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117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/>
                        <a:t>Тип лагеря</a:t>
                      </a:r>
                    </a:p>
                  </a:txBody>
                  <a:tcPr marL="62675" marR="62675" marT="34290" marB="3429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/>
                        <a:t>Сумма гос.средств, рублей</a:t>
                      </a:r>
                      <a:endParaRPr lang="ru-RU" sz="1500" dirty="0"/>
                    </a:p>
                  </a:txBody>
                  <a:tcPr marL="62675" marR="62675" marT="34290" marB="3429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74">
                <a:tc>
                  <a:txBody>
                    <a:bodyPr/>
                    <a:lstStyle/>
                    <a:p>
                      <a:r>
                        <a:rPr kumimoji="0"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Оздоровительный лагерь </a:t>
                      </a:r>
                      <a:r>
                        <a:rPr kumimoji="0" lang="ru-RU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 круглосуточным пребыванием детей сроком  18 дней </a:t>
                      </a:r>
                    </a:p>
                  </a:txBody>
                  <a:tcPr marL="62675" marR="62675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FF0000"/>
                          </a:solidFill>
                        </a:rPr>
                        <a:t>264,00</a:t>
                      </a:r>
                    </a:p>
                  </a:txBody>
                  <a:tcPr marL="62675" marR="62675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74">
                <a:tc>
                  <a:txBody>
                    <a:bodyPr/>
                    <a:lstStyle/>
                    <a:p>
                      <a:r>
                        <a:rPr kumimoji="0"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Оздоровительный  лагерь </a:t>
                      </a:r>
                      <a:r>
                        <a:rPr kumimoji="0" lang="ru-RU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 круглосуточным пребыванием детей по профилю,</a:t>
                      </a:r>
                      <a:r>
                        <a:rPr kumimoji="0" lang="ru-RU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направлению деятельности </a:t>
                      </a:r>
                      <a:r>
                        <a:rPr kumimoji="0" lang="ru-RU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сроком не менее 9 дней</a:t>
                      </a:r>
                    </a:p>
                  </a:txBody>
                  <a:tcPr marL="62675" marR="62675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</a:rPr>
                        <a:t>113,00</a:t>
                      </a:r>
                    </a:p>
                  </a:txBody>
                  <a:tcPr marL="62675" marR="62675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774">
                <a:tc>
                  <a:txBody>
                    <a:bodyPr/>
                    <a:lstStyle/>
                    <a:p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Спортивно-оздоровительный лагерь </a:t>
                      </a:r>
                      <a:r>
                        <a:rPr kumimoji="0" lang="ru-RU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 круглосуточным пребыванием детей сроком не менее 9 дней</a:t>
                      </a:r>
                    </a:p>
                  </a:txBody>
                  <a:tcPr marL="62675" marR="62675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</a:rPr>
                        <a:t>129,00</a:t>
                      </a:r>
                    </a:p>
                  </a:txBody>
                  <a:tcPr marL="62675" marR="62675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74">
                <a:tc>
                  <a:txBody>
                    <a:bodyPr/>
                    <a:lstStyle/>
                    <a:p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Спортивно-оздоровительный лагерь </a:t>
                      </a:r>
                      <a:r>
                        <a:rPr kumimoji="0" lang="ru-RU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 круглосуточным пребыванием детей сроком 18 дней</a:t>
                      </a:r>
                    </a:p>
                  </a:txBody>
                  <a:tcPr marL="62675" marR="62675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</a:rPr>
                        <a:t>292,00</a:t>
                      </a:r>
                    </a:p>
                  </a:txBody>
                  <a:tcPr marL="62675" marR="62675"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155">
                <a:tc>
                  <a:txBody>
                    <a:bodyPr/>
                    <a:lstStyle/>
                    <a:p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Спортивно-оздоровительный</a:t>
                      </a:r>
                      <a:r>
                        <a:rPr kumimoji="0" lang="ru-RU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лагерь</a:t>
                      </a:r>
                      <a:r>
                        <a:rPr kumimoji="0" lang="ru-RU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 дневным пребыванием детей сроком 18 дней </a:t>
                      </a:r>
                    </a:p>
                  </a:txBody>
                  <a:tcPr marL="62675" marR="62675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</a:rPr>
                        <a:t>124,00</a:t>
                      </a:r>
                    </a:p>
                  </a:txBody>
                  <a:tcPr marL="62675" marR="62675" marT="34290" marB="3429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514">
                <a:tc>
                  <a:txBody>
                    <a:bodyPr/>
                    <a:lstStyle/>
                    <a:p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Оздоровительный  лагерь </a:t>
                      </a:r>
                      <a:r>
                        <a:rPr kumimoji="0" lang="ru-RU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 дневным пребыванием сроком 18 дней </a:t>
                      </a:r>
                    </a:p>
                  </a:txBody>
                  <a:tcPr marL="62675" marR="62675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</a:rPr>
                        <a:t>110,00</a:t>
                      </a:r>
                    </a:p>
                  </a:txBody>
                  <a:tcPr marL="62675" marR="62675" marT="34290" marB="3429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2155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Оздоровительный лагерь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труда и отдыха с дневным пребыванием сроком 18 дней </a:t>
                      </a:r>
                    </a:p>
                  </a:txBody>
                  <a:tcPr marL="62675" marR="62675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</a:rPr>
                        <a:t>119,00</a:t>
                      </a:r>
                    </a:p>
                  </a:txBody>
                  <a:tcPr marL="62675" marR="62675" marT="34290" marB="3429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19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Оздоровительный лагерь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оборонно-спортивного профиля, труда и отдыха  с круглосуточным пребыванием сроком не менее  9 дней </a:t>
                      </a:r>
                    </a:p>
                  </a:txBody>
                  <a:tcPr marL="62675" marR="62675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</a:rPr>
                        <a:t>116,00</a:t>
                      </a:r>
                    </a:p>
                  </a:txBody>
                  <a:tcPr marL="62675" marR="62675" marT="34290" marB="3429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8463" name="Нижний колонтитул 1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</p:txBody>
      </p:sp>
      <p:sp>
        <p:nvSpPr>
          <p:cNvPr id="1846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0BC240-855B-41FF-A9AB-E193EA60337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893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240506" y="3010124"/>
            <a:ext cx="4117227" cy="23604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2665" y="283802"/>
            <a:ext cx="8442722" cy="14687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4533618"/>
            <a:ext cx="39243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Путевки в </a:t>
            </a:r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спортивно-оздоровительные лагеря</a:t>
            </a:r>
          </a:p>
          <a:p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круглосуточным пребыванием</a:t>
            </a:r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выдаются на основании решения тренерского совета специализированных учебно-спортивных учреждений, ДЮСШ.</a:t>
            </a:r>
          </a:p>
          <a:p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выдаче путевки в спортивно-оздоровительный лагерь с круглосуточным пребыванием 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уведомляются комиссии по месту работы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службы, учебы родителей (лиц, их заменяющих).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83021" y="3010124"/>
            <a:ext cx="3886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Выдаваемые путевки должны быть:</a:t>
            </a:r>
          </a:p>
          <a:p>
            <a:pPr algn="just"/>
            <a:endParaRPr lang="ru-RU" sz="1600" dirty="0"/>
          </a:p>
          <a:p>
            <a:pPr marL="342900" indent="-342900">
              <a:buAutoNum type="arabicPeriod"/>
            </a:pPr>
            <a:r>
              <a:rPr lang="ru-RU" sz="1600" b="1" dirty="0"/>
              <a:t>предварительно заполнены </a:t>
            </a:r>
            <a:r>
              <a:rPr lang="ru-RU" sz="1600" dirty="0"/>
              <a:t>(фамилия, имя, отчество ребенка, получающего путевку, место работы родителей, должность),</a:t>
            </a:r>
          </a:p>
          <a:p>
            <a:pPr marL="342900" indent="-342900">
              <a:buAutoNum type="arabicPeriod"/>
            </a:pPr>
            <a:r>
              <a:rPr lang="ru-RU" sz="1600" b="1" dirty="0"/>
              <a:t>подписаны руководителем организации</a:t>
            </a:r>
            <a:r>
              <a:rPr lang="ru-RU" sz="1600" dirty="0"/>
              <a:t>, выдавшей путевку, и скреплены печатью этой организации. </a:t>
            </a:r>
            <a:endParaRPr lang="ru-RU" sz="1600" dirty="0"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9600" y="331974"/>
            <a:ext cx="820578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Путевки в лагеря с круглосуточным пребыванием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600" u="sng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стоимость которых удешевлена за счет государственных средств,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выдаются по месту работы одного из родителей</a:t>
            </a:r>
          </a:p>
          <a:p>
            <a:pPr algn="just"/>
            <a:r>
              <a:rPr lang="ru-RU" sz="1600" b="1" u="sng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через комиссии по оздоровлению и санаторно-курортному лечению </a:t>
            </a:r>
          </a:p>
          <a:p>
            <a:pPr algn="just"/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1600" dirty="0"/>
              <a:t>Постановление Совета Министров РБ от 02.06.2004г. №662 в редакции Постановления Совета Министров РБ от 15 февраля 2017 г.№140.) </a:t>
            </a:r>
            <a:endParaRPr lang="ru-RU" sz="1600" u="sng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487193" y="2976114"/>
            <a:ext cx="411722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Путевка выдается на указанный в ней срок оздоровления и не подлежит разделению по срокам и количеству мест.</a:t>
            </a:r>
          </a:p>
          <a:p>
            <a:pPr algn="just"/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Исправления в бланке путевки должны быть также заверены подписью руководителя организации, выдавшей путевку, и печатью этой организации.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16717" y="1865266"/>
            <a:ext cx="84701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Путевки в лагеря с круглосуточным пребыванием выдаются лицом, ответственным за хранение и выдачу путевок, </a:t>
            </a:r>
            <a:r>
              <a:rPr lang="ru-RU" sz="1600" b="1" u="sng" dirty="0"/>
              <a:t>на основании выписки из протокола заседания комиссии </a:t>
            </a:r>
            <a:r>
              <a:rPr lang="ru-RU" sz="1600" dirty="0"/>
              <a:t>(копии протокола) о выделении путевки </a:t>
            </a:r>
            <a:r>
              <a:rPr lang="ru-RU" sz="1600" b="1" u="sng" dirty="0"/>
              <a:t>при предъявлении квитанции об оплате </a:t>
            </a:r>
            <a:r>
              <a:rPr lang="ru-RU" sz="1600" b="1" dirty="0"/>
              <a:t>частичной стоимости путевки.</a:t>
            </a:r>
          </a:p>
        </p:txBody>
      </p:sp>
    </p:spTree>
    <p:extLst>
      <p:ext uri="{BB962C8B-B14F-4D97-AF65-F5344CB8AC3E}">
        <p14:creationId xmlns:p14="http://schemas.microsoft.com/office/powerpoint/2010/main" val="920951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9331" y="18691"/>
            <a:ext cx="7751394" cy="23381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П.10 решения Солигорского райисполкома от 26.04.2023 №577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Руководителям районных организаций совместно с </a:t>
            </a:r>
            <a:r>
              <a:rPr lang="ru-RU" b="1" dirty="0" err="1">
                <a:solidFill>
                  <a:schemeClr val="tx1"/>
                </a:solidFill>
              </a:rPr>
              <a:t>Солигорским</a:t>
            </a:r>
            <a:r>
              <a:rPr lang="ru-RU" b="1" dirty="0">
                <a:solidFill>
                  <a:schemeClr val="tx1"/>
                </a:solidFill>
              </a:rPr>
              <a:t> объединением профсоюзов, входящих в Федерацию профсоюзов Беларуси </a:t>
            </a:r>
            <a:r>
              <a:rPr lang="ru-RU" b="1" u="sng" dirty="0">
                <a:solidFill>
                  <a:schemeClr val="tx1"/>
                </a:solidFill>
              </a:rPr>
              <a:t>до 20 мая 2023 </a:t>
            </a:r>
            <a:r>
              <a:rPr lang="ru-RU" b="1" dirty="0">
                <a:solidFill>
                  <a:schemeClr val="tx1"/>
                </a:solidFill>
              </a:rPr>
              <a:t>года рассмотреть в трудовых коллективах вопросы о подготовке и проведении летнего оздоровления детей, </a:t>
            </a:r>
          </a:p>
          <a:p>
            <a:pPr algn="ctr"/>
            <a:r>
              <a:rPr lang="ru-RU" b="1" u="sng" dirty="0">
                <a:solidFill>
                  <a:srgbClr val="C00000"/>
                </a:solidFill>
              </a:rPr>
              <a:t>об изыскании средств на частичное финансирование отдыха детей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00600" y="2438400"/>
            <a:ext cx="3343925" cy="5537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Родительская доплата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  в лагерь</a:t>
            </a: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3775713040"/>
              </p:ext>
            </p:extLst>
          </p:nvPr>
        </p:nvGraphicFramePr>
        <p:xfrm>
          <a:off x="4116408" y="3048088"/>
          <a:ext cx="4104317" cy="3597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438400"/>
            <a:ext cx="3685186" cy="24558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94222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09600" y="152400"/>
            <a:ext cx="8077200" cy="502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endParaRPr lang="ru-RU" b="1" u="sng" dirty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endParaRPr lang="ru-RU" b="1" u="sng" dirty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endParaRPr lang="ru-RU" b="1" u="sng" dirty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endParaRPr lang="ru-RU" dirty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endParaRPr lang="ru-RU" dirty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endParaRPr lang="ru-RU" dirty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Безработные (зарегистрированные в </a:t>
            </a:r>
            <a:r>
              <a:rPr lang="ru-RU" sz="1600" dirty="0" err="1">
                <a:solidFill>
                  <a:schemeClr val="tx1"/>
                </a:solidFill>
              </a:rPr>
              <a:t>упр.по</a:t>
            </a:r>
            <a:r>
              <a:rPr lang="ru-RU" sz="1600" dirty="0">
                <a:solidFill>
                  <a:schemeClr val="tx1"/>
                </a:solidFill>
              </a:rPr>
              <a:t> труду, занятости и </a:t>
            </a:r>
            <a:r>
              <a:rPr lang="ru-RU" sz="1600" dirty="0" err="1">
                <a:solidFill>
                  <a:schemeClr val="tx1"/>
                </a:solidFill>
              </a:rPr>
              <a:t>соц.защите</a:t>
            </a:r>
            <a:r>
              <a:rPr lang="ru-RU" sz="1600" dirty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Индивидуальные предприниматели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Неработающие пенсионеры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Получающие пособие по уходу за инвалидом 1 группы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Получающие пособие по уходу за ребенком-инвалидом в возрасте до 18 лет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Получающие пособие за лицом, достигшим 80-летнего возраста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Осуществляющие предусмотренные законодательными актами виды ремесленной деятельности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Осуществляющие деятельность в сфере </a:t>
            </a:r>
            <a:r>
              <a:rPr lang="ru-RU" sz="1600" dirty="0" err="1">
                <a:solidFill>
                  <a:schemeClr val="tx1"/>
                </a:solidFill>
              </a:rPr>
              <a:t>агроэкотуризма</a:t>
            </a:r>
            <a:r>
              <a:rPr lang="ru-RU" sz="1600" dirty="0">
                <a:solidFill>
                  <a:schemeClr val="tx1"/>
                </a:solidFill>
              </a:rPr>
              <a:t> без госрегистрации в качестве ИП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Нотариусы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Адвокаты </a:t>
            </a:r>
          </a:p>
          <a:p>
            <a:pPr algn="ctr"/>
            <a:r>
              <a:rPr lang="ru-RU" sz="1400" u="sng" dirty="0">
                <a:solidFill>
                  <a:schemeClr val="tx1"/>
                </a:solidFill>
              </a:rPr>
              <a:t>По вопросам приобретения путевок (справок)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 в оздоровительные лагеря </a:t>
            </a:r>
            <a:r>
              <a:rPr lang="ru-RU" sz="1400" u="sng" dirty="0">
                <a:solidFill>
                  <a:schemeClr val="tx1"/>
                </a:solidFill>
              </a:rPr>
              <a:t>с 18-дневным круглосуточным пребыванием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с использованием государственных средств на удешевление стоимости путевки обращаются в представительство Минское областное управление РЦ по оздоровлению и санаторно-курортному лечению населения (</a:t>
            </a:r>
            <a:r>
              <a:rPr lang="ru-RU" sz="1400" dirty="0" err="1">
                <a:solidFill>
                  <a:schemeClr val="tx1"/>
                </a:solidFill>
              </a:rPr>
              <a:t>Солигорский</a:t>
            </a:r>
            <a:r>
              <a:rPr lang="ru-RU" sz="1400" dirty="0">
                <a:solidFill>
                  <a:schemeClr val="tx1"/>
                </a:solidFill>
              </a:rPr>
              <a:t> район) по адресу:</a:t>
            </a:r>
          </a:p>
          <a:p>
            <a:pPr algn="ctr"/>
            <a:r>
              <a:rPr lang="ru-RU" b="1" dirty="0" err="1">
                <a:solidFill>
                  <a:schemeClr val="tx1"/>
                </a:solidFill>
              </a:rPr>
              <a:t>ул.Козлова</a:t>
            </a:r>
            <a:r>
              <a:rPr lang="ru-RU" b="1" dirty="0">
                <a:solidFill>
                  <a:schemeClr val="tx1"/>
                </a:solidFill>
              </a:rPr>
              <a:t> 35 каб.113 (вторник, четверг) 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Работающие граждане </a:t>
            </a:r>
            <a:r>
              <a:rPr lang="ru-RU" dirty="0">
                <a:solidFill>
                  <a:schemeClr val="tx1"/>
                </a:solidFill>
              </a:rPr>
              <a:t>оформляют документы в лагерь по месту работы </a:t>
            </a:r>
          </a:p>
          <a:p>
            <a:pPr marL="342900" indent="-342900">
              <a:buAutoNum type="arabicPeriod"/>
            </a:pP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2590800" y="5356575"/>
            <a:ext cx="5562600" cy="10668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Информация по летнему оздоровлению размещена на сайте Солигорского райисполкома </a:t>
            </a:r>
          </a:p>
          <a:p>
            <a:pPr algn="ctr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разделе 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оздоровление</a:t>
            </a:r>
          </a:p>
        </p:txBody>
      </p:sp>
    </p:spTree>
    <p:extLst>
      <p:ext uri="{BB962C8B-B14F-4D97-AF65-F5344CB8AC3E}">
        <p14:creationId xmlns:p14="http://schemas.microsoft.com/office/powerpoint/2010/main" val="4157957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voran.by/wp-content/uploads/2016/05/000048_775347_big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304800"/>
            <a:ext cx="48006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1045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95400" y="533400"/>
            <a:ext cx="6934200" cy="589419"/>
          </a:xfrm>
        </p:spPr>
        <p:txBody>
          <a:bodyPr>
            <a:normAutofit/>
          </a:bodyPr>
          <a:lstStyle/>
          <a:p>
            <a:r>
              <a:rPr lang="ru-RU" sz="3200" dirty="0"/>
              <a:t>Схема получения путевок в лагерь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67000" y="1210508"/>
            <a:ext cx="3657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По месту работы</a:t>
            </a:r>
            <a:endParaRPr lang="ru-RU" sz="1600" dirty="0">
              <a:solidFill>
                <a:srgbClr val="C00000"/>
              </a:solidFill>
            </a:endParaRP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(заключения гражданско-правовых договоров), службы одного из родителей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8600" y="2438400"/>
            <a:ext cx="4038600" cy="27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Дети лиц</a:t>
            </a:r>
            <a:r>
              <a:rPr lang="ru-RU" sz="1400" dirty="0">
                <a:solidFill>
                  <a:schemeClr val="tx1"/>
                </a:solidFill>
              </a:rPr>
              <a:t>, работающих по трудовым договорам, гражданско-правовым договорам у юридических лиц, индивидуальных предпринимателей, нотариусов, адвокатов, а также на основе членства (участия) в юридических лицах любых организационно-правовых форм, дети военнослужащих, работников и сотрудников органов и подразделений по чрезвычайным ситуациям, внутренних дел, финансовых расследований Комитета государственного контроля, Следственного комитета, Государственного комитета судебных экспертиз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800600" y="2438400"/>
            <a:ext cx="4023049" cy="27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Дети лиц</a:t>
            </a:r>
            <a:r>
              <a:rPr lang="ru-RU" sz="1400" dirty="0">
                <a:solidFill>
                  <a:schemeClr val="tx1"/>
                </a:solidFill>
              </a:rPr>
              <a:t>, обучающихся в учреждениях профессионально-технического, среднего специального, высшего образования, учреждениях образования и организациях, реализующих образовательные программы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послевузовского образования, в дневной форме получения образования.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8263" y="122238"/>
            <a:ext cx="429927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ko-KR" sz="1000" b="1" dirty="0">
                <a:latin typeface="Times New Roman" panose="02020603050405020304" pitchFamily="18" charset="0"/>
                <a:ea typeface="굴림" pitchFamily="34" charset="-127"/>
                <a:cs typeface="Times New Roman" panose="02020603050405020304" pitchFamily="18" charset="0"/>
              </a:rPr>
              <a:t>Постановление Совета Министров РБ  </a:t>
            </a:r>
            <a:r>
              <a:rPr lang="ru-RU" sz="1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02.06.2004 № 662 </a:t>
            </a:r>
          </a:p>
          <a:p>
            <a:r>
              <a:rPr lang="ru-RU" sz="1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редакции постановления Совета Министров РБ 15.02.2017 № 140)</a:t>
            </a:r>
          </a:p>
          <a:p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굴림" pitchFamily="34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134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438400" y="799346"/>
            <a:ext cx="46863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Областные и Минское городское управления Республиканского центра по оздоровлению и санаторно-курортному лечению населения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6838" y="2057400"/>
            <a:ext cx="291154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Дети индивидуальных предпринимателей</a:t>
            </a:r>
            <a:r>
              <a:rPr lang="ru-RU" sz="1400" dirty="0">
                <a:solidFill>
                  <a:schemeClr val="tx1"/>
                </a:solidFill>
              </a:rPr>
              <a:t>, нотариусов, адвокатов, лиц, осуществляющих предусмотренные законодательными актами виды ремесленной деятельности, а также лиц, осуществляющих деятельность в сфере </a:t>
            </a:r>
            <a:r>
              <a:rPr lang="ru-RU" sz="1400" dirty="0" err="1">
                <a:solidFill>
                  <a:schemeClr val="tx1"/>
                </a:solidFill>
              </a:rPr>
              <a:t>агроэкотуризма</a:t>
            </a:r>
            <a:r>
              <a:rPr lang="ru-RU" sz="1400" dirty="0">
                <a:solidFill>
                  <a:schemeClr val="tx1"/>
                </a:solidFill>
              </a:rPr>
              <a:t> без государственной регистрации в качестве индивидуальных предпринимателей;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3689" y="2057400"/>
            <a:ext cx="28194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дети, родители которых являются неработающими пенсионерами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или лицами, получающими пособия по уходу за инвалидами I группы, детьми-инвалидами в возрасте до 18 лет либо лицами, достигшими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80-летнего возраста;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72200" y="2057400"/>
            <a:ext cx="2794518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дети безработных</a:t>
            </a:r>
            <a:r>
              <a:rPr lang="ru-RU" sz="1400" dirty="0">
                <a:solidFill>
                  <a:schemeClr val="tx1"/>
                </a:solidFill>
              </a:rPr>
              <a:t>, зарегистрированных в установленном законодательством порядке в качестве безработных в комитете по труду, занятости и социальной защите Минского горисполкома, управлении (отделе) по труду, занятости и социальной защите гор-, райисполкомов;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8263" y="122238"/>
            <a:ext cx="429927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ko-KR" sz="1000" b="1" dirty="0">
                <a:latin typeface="Times New Roman" panose="02020603050405020304" pitchFamily="18" charset="0"/>
                <a:ea typeface="굴림" pitchFamily="34" charset="-127"/>
                <a:cs typeface="Times New Roman" panose="02020603050405020304" pitchFamily="18" charset="0"/>
              </a:rPr>
              <a:t>Постановление Совета Министров РБ  </a:t>
            </a:r>
            <a:r>
              <a:rPr lang="ru-RU" sz="1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02.06.2004 № 662 </a:t>
            </a:r>
          </a:p>
          <a:p>
            <a:r>
              <a:rPr lang="ru-RU" sz="1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редакции постановления Совета Министров РБ 15.02.2017 № 140)</a:t>
            </a:r>
          </a:p>
          <a:p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굴림" pitchFamily="34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336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286000" y="1219200"/>
            <a:ext cx="38481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По месту учёбы одного из родителей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95600" y="2667754"/>
            <a:ext cx="28194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дети лиц</a:t>
            </a:r>
            <a:r>
              <a:rPr lang="ru-RU" sz="1400" dirty="0">
                <a:solidFill>
                  <a:schemeClr val="tx1"/>
                </a:solidFill>
              </a:rPr>
              <a:t>, обучающихся в учреждениях профессионально-технического, среднего специального, высшего образования, учреждениях образования и организациях, реализующих образовательные программы послевузовского образования, в дневной форме получения образования.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8263" y="122238"/>
            <a:ext cx="429927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ko-KR" sz="1000" b="1" dirty="0">
                <a:latin typeface="Times New Roman" panose="02020603050405020304" pitchFamily="18" charset="0"/>
                <a:ea typeface="굴림" pitchFamily="34" charset="-127"/>
                <a:cs typeface="Times New Roman" panose="02020603050405020304" pitchFamily="18" charset="0"/>
              </a:rPr>
              <a:t>Постановление Совета Министров РБ  </a:t>
            </a:r>
            <a:r>
              <a:rPr lang="ru-RU" sz="1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02.06.2004 № 662 </a:t>
            </a:r>
          </a:p>
          <a:p>
            <a:r>
              <a:rPr lang="ru-RU" sz="1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редакции постановления Совета Министров РБ 15.02.2017 № 140)</a:t>
            </a:r>
          </a:p>
          <a:p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굴림" pitchFamily="34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620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628900" y="656848"/>
            <a:ext cx="38481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Государственные органы управления образованием по месту жительства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3350" y="1733550"/>
            <a:ext cx="2819400" cy="472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дети военнослужащих</a:t>
            </a:r>
            <a:r>
              <a:rPr lang="ru-RU" sz="1400" dirty="0">
                <a:solidFill>
                  <a:schemeClr val="tx1"/>
                </a:solidFill>
              </a:rPr>
              <a:t>, лиц начальствующего и рядового состава Следственного комитета, Государственного комитета судебных экспертиз, органов внутренних дел, органов и подразделений по чрезвычайным ситуациям, органов финансовых расследований Комитета государственного контроля, погибших при исполнении обязанностей военной службы (служебных обязанностей), а также умерших вследствие ранений, контузий, увечий либо заболеваний, непосредственно связанных со спецификой несения военной службы (исполнения служебных обязанностей)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38850" y="1828800"/>
            <a:ext cx="2819400" cy="472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дети военнослужащих</a:t>
            </a:r>
            <a:r>
              <a:rPr lang="ru-RU" sz="1400" dirty="0">
                <a:solidFill>
                  <a:schemeClr val="tx1"/>
                </a:solidFill>
              </a:rPr>
              <a:t>, лиц начальствующего и рядового состава органов внутренних дел, рабочих и служащих, погибших (умерших) при выполнении воинского или служебного долга в Афганистане либо в других государствах, где велись боевые действия (а равно пропавших без вести в районах ведения боевых действий или при исполнении воинской службы (служебных обязанностей)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152775" y="2113796"/>
            <a:ext cx="2714625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дети-сироты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</a:rPr>
              <a:t>и дети, оставшиеся без попечения родителей</a:t>
            </a:r>
            <a:r>
              <a:rPr lang="ru-RU" sz="1400" dirty="0">
                <a:solidFill>
                  <a:schemeClr val="tx1"/>
                </a:solidFill>
              </a:rPr>
              <a:t>, независимо от формы их устройства на воспитание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8500" y="4820404"/>
            <a:ext cx="26289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дети инвалидов войны</a:t>
            </a:r>
            <a:r>
              <a:rPr lang="ru-RU" sz="1400" dirty="0">
                <a:solidFill>
                  <a:schemeClr val="tx1"/>
                </a:solidFill>
              </a:rPr>
              <a:t> (инвалидов вследствие военной травмы), а также дети умерших инвалидов войны (инвалидов вследствие военной травмы)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8500" y="3315831"/>
            <a:ext cx="26289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дети-инвалиды</a:t>
            </a:r>
            <a:r>
              <a:rPr lang="ru-RU" sz="1400" dirty="0">
                <a:solidFill>
                  <a:schemeClr val="tx1"/>
                </a:solidFill>
              </a:rPr>
              <a:t>, в том числе постоянно проживающие в домах-интернатах для детей-инвалидов с особенностями психофизического развития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98263" y="122238"/>
            <a:ext cx="4168937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ko-KR" sz="1000" b="1" dirty="0">
                <a:latin typeface="Times New Roman" panose="02020603050405020304" pitchFamily="18" charset="0"/>
                <a:ea typeface="굴림" pitchFamily="34" charset="-127"/>
                <a:cs typeface="Times New Roman" panose="02020603050405020304" pitchFamily="18" charset="0"/>
              </a:rPr>
              <a:t>Постановление Совета Министров РБ  </a:t>
            </a:r>
            <a:r>
              <a:rPr lang="ru-RU" sz="1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02.06.2004 № 662 </a:t>
            </a:r>
          </a:p>
          <a:p>
            <a:r>
              <a:rPr lang="ru-RU" sz="1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редакции постановления Совета Министров РБ 15.02.2017 № 140)</a:t>
            </a:r>
          </a:p>
          <a:p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굴림" pitchFamily="34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34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374148734"/>
              </p:ext>
            </p:extLst>
          </p:nvPr>
        </p:nvGraphicFramePr>
        <p:xfrm>
          <a:off x="1905000" y="304800"/>
          <a:ext cx="7086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739846636"/>
              </p:ext>
            </p:extLst>
          </p:nvPr>
        </p:nvGraphicFramePr>
        <p:xfrm>
          <a:off x="1828800" y="304800"/>
          <a:ext cx="70104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876800" y="422060"/>
            <a:ext cx="2057400" cy="604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Дневные 18 дневные оздоровительные (школьные)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76799" y="1124614"/>
            <a:ext cx="2066731" cy="602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Дневные 18 дневные спорт.-оздоровит.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(школьные)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895458" y="1823674"/>
            <a:ext cx="2065952" cy="5909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ЛТО 18 дневные школьные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895458" y="3070382"/>
            <a:ext cx="2114941" cy="604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дневные оздоровительные (стационарные)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886131" y="5924046"/>
            <a:ext cx="2124268" cy="604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9 дневные оздоровительные палаточные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895459" y="3771189"/>
            <a:ext cx="2114940" cy="604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18 </a:t>
            </a:r>
            <a:r>
              <a:rPr lang="ru-RU" sz="1400" dirty="0" err="1">
                <a:solidFill>
                  <a:schemeClr val="tx1"/>
                </a:solidFill>
              </a:rPr>
              <a:t>дневный</a:t>
            </a:r>
            <a:r>
              <a:rPr lang="ru-RU" sz="1400" dirty="0">
                <a:solidFill>
                  <a:schemeClr val="tx1"/>
                </a:solidFill>
              </a:rPr>
              <a:t> спорт</a:t>
            </a:r>
            <a:r>
              <a:rPr lang="ru-RU" sz="1400">
                <a:solidFill>
                  <a:schemeClr val="tx1"/>
                </a:solidFill>
              </a:rPr>
              <a:t>.-оздоровительный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895459" y="5206427"/>
            <a:ext cx="2114940" cy="604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9 </a:t>
            </a:r>
            <a:r>
              <a:rPr lang="ru-RU" sz="1400" dirty="0" err="1">
                <a:solidFill>
                  <a:schemeClr val="tx1"/>
                </a:solidFill>
              </a:rPr>
              <a:t>дневный</a:t>
            </a:r>
            <a:r>
              <a:rPr lang="ru-RU" sz="1400" dirty="0">
                <a:solidFill>
                  <a:schemeClr val="tx1"/>
                </a:solidFill>
              </a:rPr>
              <a:t> оздоровительный ЛТО (Сковшин)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895459" y="4488808"/>
            <a:ext cx="2114940" cy="604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9 </a:t>
            </a:r>
            <a:r>
              <a:rPr lang="ru-RU" sz="1400" dirty="0" err="1">
                <a:solidFill>
                  <a:schemeClr val="tx1"/>
                </a:solidFill>
              </a:rPr>
              <a:t>дневный</a:t>
            </a:r>
            <a:r>
              <a:rPr lang="ru-RU" sz="1400" dirty="0">
                <a:solidFill>
                  <a:schemeClr val="tx1"/>
                </a:solidFill>
              </a:rPr>
              <a:t> спорт.-оздоровительный СДЮШОР</a:t>
            </a:r>
          </a:p>
        </p:txBody>
      </p:sp>
      <p:sp>
        <p:nvSpPr>
          <p:cNvPr id="16" name="Вертикальный свиток 15"/>
          <p:cNvSpPr/>
          <p:nvPr/>
        </p:nvSpPr>
        <p:spPr>
          <a:xfrm>
            <a:off x="6913984" y="3070382"/>
            <a:ext cx="2153816" cy="345820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2 раза </a:t>
            </a:r>
          </a:p>
          <a:p>
            <a:pPr algn="ctr"/>
            <a:endParaRPr lang="ru-RU" b="1" dirty="0">
              <a:solidFill>
                <a:srgbClr val="C000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chemeClr val="tx1"/>
                </a:solidFill>
              </a:rPr>
              <a:t>сироты,</a:t>
            </a:r>
          </a:p>
          <a:p>
            <a:pPr marL="285750" indent="-285750">
              <a:buFontTx/>
              <a:buChar char="-"/>
            </a:pPr>
            <a:endParaRPr lang="ru-RU" sz="1400" b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chemeClr val="tx1"/>
                </a:solidFill>
              </a:rPr>
              <a:t>спортсмены,</a:t>
            </a:r>
          </a:p>
          <a:p>
            <a:pPr marL="285750" indent="-285750">
              <a:buFontTx/>
              <a:buChar char="-"/>
            </a:pPr>
            <a:endParaRPr lang="ru-RU" sz="1400" b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chemeClr val="tx1"/>
                </a:solidFill>
              </a:rPr>
              <a:t>многодетные,</a:t>
            </a:r>
          </a:p>
          <a:p>
            <a:pPr marL="285750" indent="-285750">
              <a:buFontTx/>
              <a:buChar char="-"/>
            </a:pPr>
            <a:endParaRPr lang="ru-RU" sz="1400" b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chemeClr val="tx1"/>
                </a:solidFill>
              </a:rPr>
              <a:t>неполные,</a:t>
            </a:r>
          </a:p>
          <a:p>
            <a:pPr marL="285750" indent="-285750">
              <a:buFontTx/>
              <a:buChar char="-"/>
            </a:pPr>
            <a:endParaRPr lang="ru-RU" sz="1400" b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chemeClr val="tx1"/>
                </a:solidFill>
              </a:rPr>
              <a:t>дети пенсионеров</a:t>
            </a:r>
          </a:p>
        </p:txBody>
      </p:sp>
      <p:sp>
        <p:nvSpPr>
          <p:cNvPr id="20" name="Прямоугольная выноска 19"/>
          <p:cNvSpPr/>
          <p:nvPr/>
        </p:nvSpPr>
        <p:spPr>
          <a:xfrm>
            <a:off x="76200" y="1727412"/>
            <a:ext cx="1676400" cy="4520988"/>
          </a:xfrm>
          <a:prstGeom prst="wedgeRect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Оздоровление детей в лагерях по профилям, направлениям деятельности (сроком не более 9 дней), а также в лагерях с дневным пребыванием в течение каждого каникулярного периода не исключает возможности их направления в течение года на оздоровление в лагеря с круглосуточным пребыванием и наоборот.</a:t>
            </a:r>
          </a:p>
        </p:txBody>
      </p:sp>
    </p:spTree>
    <p:extLst>
      <p:ext uri="{BB962C8B-B14F-4D97-AF65-F5344CB8AC3E}">
        <p14:creationId xmlns:p14="http://schemas.microsoft.com/office/powerpoint/2010/main" val="3608003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38400" y="152400"/>
            <a:ext cx="55626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</a:rPr>
              <a:t>АЛГОРИТМ ПОЛУЧЕНИЯ ПУТЕВКИ В ЛАГЕРЬ</a:t>
            </a:r>
            <a:endParaRPr lang="ru-RU" sz="1600" dirty="0">
              <a:solidFill>
                <a:srgbClr val="C00000"/>
              </a:solidFill>
            </a:endParaRPr>
          </a:p>
          <a:p>
            <a:r>
              <a:rPr lang="ru-RU" sz="1600" b="1" dirty="0">
                <a:solidFill>
                  <a:srgbClr val="C00000"/>
                </a:solidFill>
              </a:rPr>
              <a:t>С КРУГЛОСУТОЧНЫМ ПРЕБЫВАНИЕМ </a:t>
            </a:r>
          </a:p>
          <a:p>
            <a:r>
              <a:rPr lang="ru-RU" sz="1600" b="1" dirty="0">
                <a:solidFill>
                  <a:srgbClr val="C00000"/>
                </a:solidFill>
              </a:rPr>
              <a:t>ЧЕРЕЗ КОМИСИИ ПО ОЗДОРОВЛЕНИЮ</a:t>
            </a:r>
          </a:p>
          <a:p>
            <a:endParaRPr lang="ru-RU" sz="1600" dirty="0">
              <a:solidFill>
                <a:srgbClr val="C00000"/>
              </a:solidFill>
            </a:endParaRPr>
          </a:p>
          <a:p>
            <a:r>
              <a:rPr lang="ru-RU" sz="1600" b="1" dirty="0">
                <a:solidFill>
                  <a:srgbClr val="C00000"/>
                </a:solidFill>
              </a:rPr>
              <a:t>Шаг 1</a:t>
            </a:r>
            <a:r>
              <a:rPr lang="ru-RU" sz="1600" b="1" dirty="0">
                <a:solidFill>
                  <a:srgbClr val="000000"/>
                </a:solidFill>
              </a:rPr>
              <a:t>.</a:t>
            </a:r>
            <a:r>
              <a:rPr lang="ru-RU" sz="1600" dirty="0">
                <a:solidFill>
                  <a:srgbClr val="000000"/>
                </a:solidFill>
              </a:rPr>
              <a:t>  Комиссия по оздоровлению принимает заявления о выделении путевок в лагерь с круглосуточным пребыванием от родителей или законных представителей ребенка.</a:t>
            </a:r>
            <a:r>
              <a:rPr lang="ru-RU" sz="1600" dirty="0"/>
              <a:t> </a:t>
            </a:r>
          </a:p>
          <a:p>
            <a:r>
              <a:rPr lang="ru-RU" sz="1600" dirty="0"/>
              <a:t> </a:t>
            </a:r>
          </a:p>
          <a:p>
            <a:r>
              <a:rPr lang="ru-RU" sz="1600" b="1" dirty="0">
                <a:solidFill>
                  <a:srgbClr val="C00000"/>
                </a:solidFill>
              </a:rPr>
              <a:t>Шаг 2.</a:t>
            </a:r>
            <a:r>
              <a:rPr lang="ru-RU" sz="1600" dirty="0">
                <a:solidFill>
                  <a:srgbClr val="000000"/>
                </a:solidFill>
              </a:rPr>
              <a:t>  Комиссия по оздоровлению предприятия формирует и отправляет заявку собственнику  лагеря.</a:t>
            </a:r>
            <a:r>
              <a:rPr lang="ru-RU" sz="1600" dirty="0"/>
              <a:t> </a:t>
            </a:r>
          </a:p>
          <a:p>
            <a:r>
              <a:rPr lang="ru-RU" sz="1600" dirty="0"/>
              <a:t>Определяет размер частичной оплаты за путевку (не менее 10 % от </a:t>
            </a:r>
            <a:r>
              <a:rPr lang="ru-RU" sz="1600" u="sng" dirty="0"/>
              <a:t>полной</a:t>
            </a:r>
            <a:r>
              <a:rPr lang="ru-RU" sz="1600" dirty="0"/>
              <a:t> стоимости).</a:t>
            </a:r>
          </a:p>
          <a:p>
            <a:endParaRPr lang="ru-RU" sz="800" dirty="0">
              <a:solidFill>
                <a:srgbClr val="000000"/>
              </a:solidFill>
            </a:endParaRPr>
          </a:p>
          <a:p>
            <a:r>
              <a:rPr lang="ru-RU" sz="1600" b="1" dirty="0">
                <a:solidFill>
                  <a:srgbClr val="C00000"/>
                </a:solidFill>
              </a:rPr>
              <a:t>Шаг 3.</a:t>
            </a:r>
            <a:r>
              <a:rPr lang="ru-RU" sz="1600" dirty="0">
                <a:solidFill>
                  <a:srgbClr val="C00000"/>
                </a:solidFill>
              </a:rPr>
              <a:t> </a:t>
            </a:r>
            <a:r>
              <a:rPr lang="ru-RU" sz="1600" dirty="0">
                <a:solidFill>
                  <a:srgbClr val="000000"/>
                </a:solidFill>
              </a:rPr>
              <a:t>Руководство предприятия заключает договор с собственником лагеря на приобретение путевок.</a:t>
            </a:r>
          </a:p>
          <a:p>
            <a:endParaRPr lang="ru-RU" sz="800" dirty="0"/>
          </a:p>
          <a:p>
            <a:r>
              <a:rPr lang="ru-RU" sz="1600" b="1" dirty="0">
                <a:solidFill>
                  <a:srgbClr val="C00000"/>
                </a:solidFill>
              </a:rPr>
              <a:t>Шаг 4.</a:t>
            </a:r>
            <a:r>
              <a:rPr lang="ru-RU" sz="1600" dirty="0">
                <a:solidFill>
                  <a:srgbClr val="C00000"/>
                </a:solidFill>
              </a:rPr>
              <a:t> </a:t>
            </a:r>
            <a:r>
              <a:rPr lang="ru-RU" sz="1600" dirty="0"/>
              <a:t>Собственник лагеря выставляет счет для оплаты с учётом государственных средств на удешевление стоимости путевок.</a:t>
            </a:r>
          </a:p>
          <a:p>
            <a:endParaRPr lang="ru-RU" sz="800" dirty="0"/>
          </a:p>
          <a:p>
            <a:r>
              <a:rPr lang="ru-RU" sz="1600" b="1" dirty="0">
                <a:solidFill>
                  <a:srgbClr val="C00000"/>
                </a:solidFill>
              </a:rPr>
              <a:t>Шаг 5.</a:t>
            </a:r>
            <a:r>
              <a:rPr lang="ru-RU" sz="1600" dirty="0">
                <a:solidFill>
                  <a:srgbClr val="000000"/>
                </a:solidFill>
              </a:rPr>
              <a:t> Предприятие перечисляет средства на расчетный счет собственника лагеря.  </a:t>
            </a:r>
          </a:p>
          <a:p>
            <a:endParaRPr lang="ru-RU" sz="800" dirty="0"/>
          </a:p>
          <a:p>
            <a:r>
              <a:rPr lang="ru-RU" sz="1600" b="1" dirty="0">
                <a:solidFill>
                  <a:srgbClr val="C00000"/>
                </a:solidFill>
              </a:rPr>
              <a:t>Шаг 6</a:t>
            </a:r>
            <a:r>
              <a:rPr lang="ru-RU" sz="1600" b="1" dirty="0"/>
              <a:t>.</a:t>
            </a:r>
            <a:r>
              <a:rPr lang="ru-RU" sz="1600" dirty="0"/>
              <a:t>Законные представители ребенка </a:t>
            </a:r>
            <a:r>
              <a:rPr lang="ru-RU" sz="1600" dirty="0">
                <a:solidFill>
                  <a:srgbClr val="000000"/>
                </a:solidFill>
              </a:rPr>
              <a:t>предоставляют перечень необходимых документов в комиссию,  оплачивают путевку.</a:t>
            </a:r>
          </a:p>
          <a:p>
            <a:endParaRPr lang="ru-RU" sz="800" dirty="0"/>
          </a:p>
          <a:p>
            <a:r>
              <a:rPr lang="ru-RU" sz="1600" b="1" dirty="0">
                <a:solidFill>
                  <a:srgbClr val="C00000"/>
                </a:solidFill>
              </a:rPr>
              <a:t>Шаг 7</a:t>
            </a:r>
            <a:r>
              <a:rPr lang="ru-RU" sz="1600" b="1" dirty="0">
                <a:solidFill>
                  <a:srgbClr val="000000"/>
                </a:solidFill>
              </a:rPr>
              <a:t>.</a:t>
            </a:r>
            <a:r>
              <a:rPr lang="ru-RU" sz="1600" dirty="0">
                <a:solidFill>
                  <a:srgbClr val="000000"/>
                </a:solidFill>
              </a:rPr>
              <a:t> Комиссия по оздоровлению  предприятия выдает путевки в лагерь законным представителям детей.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39614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717297648"/>
              </p:ext>
            </p:extLst>
          </p:nvPr>
        </p:nvGraphicFramePr>
        <p:xfrm>
          <a:off x="1981200" y="28575"/>
          <a:ext cx="7010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547567261"/>
              </p:ext>
            </p:extLst>
          </p:nvPr>
        </p:nvGraphicFramePr>
        <p:xfrm>
          <a:off x="2209800" y="1295400"/>
          <a:ext cx="65532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362200" y="381000"/>
            <a:ext cx="5943600" cy="694769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Перечень необходимых документов </a:t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>в комиссию по оздоровлению предприятия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112834" y="3181349"/>
            <a:ext cx="1600200" cy="7048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Справка (ЗАГС)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848100" y="3200401"/>
            <a:ext cx="2438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Копия трудовой книжки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(1 лист и последняя запись трудовой деятельности)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34124" y="3200400"/>
            <a:ext cx="2505075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Документ, подтверждающий отсутствие второго родителя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124200" y="2971800"/>
            <a:ext cx="0" cy="2095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105400" y="2971800"/>
            <a:ext cx="0" cy="2095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7467600" y="2971800"/>
            <a:ext cx="0" cy="2095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57400" y="4038600"/>
            <a:ext cx="69437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14"/>
          <p:cNvGrpSpPr/>
          <p:nvPr/>
        </p:nvGrpSpPr>
        <p:grpSpPr>
          <a:xfrm>
            <a:off x="2118852" y="4122602"/>
            <a:ext cx="6720348" cy="550176"/>
            <a:chOff x="26857" y="-11243"/>
            <a:chExt cx="6553200" cy="550176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26857" y="-11243"/>
              <a:ext cx="6553200" cy="55017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Скругленный прямоугольник 4"/>
            <p:cNvSpPr/>
            <p:nvPr/>
          </p:nvSpPr>
          <p:spPr>
            <a:xfrm>
              <a:off x="26857" y="26857"/>
              <a:ext cx="6499486" cy="496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>
                  <a:solidFill>
                    <a:schemeClr val="tx1"/>
                  </a:solidFill>
                </a:rPr>
                <a:t>4. Многодетным – копия удостоверения и справка с места жительства и составе семьи</a:t>
              </a: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2112834" y="4779271"/>
            <a:ext cx="6726365" cy="550176"/>
            <a:chOff x="0" y="0"/>
            <a:chExt cx="6553200" cy="550176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0" y="0"/>
              <a:ext cx="6553200" cy="55017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26857" y="26857"/>
              <a:ext cx="6499486" cy="496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>
                  <a:solidFill>
                    <a:schemeClr val="tx1"/>
                  </a:solidFill>
                </a:rPr>
                <a:t>5. Сироты -  документы, подтверждающие, что ребенок является сиротой</a:t>
              </a: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2116692" y="5476872"/>
            <a:ext cx="6722507" cy="550176"/>
            <a:chOff x="84008" y="0"/>
            <a:chExt cx="6553200" cy="550176"/>
          </a:xfrm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84008" y="0"/>
              <a:ext cx="6553200" cy="55017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Скругленный прямоугольник 4"/>
            <p:cNvSpPr/>
            <p:nvPr/>
          </p:nvSpPr>
          <p:spPr>
            <a:xfrm>
              <a:off x="85070" y="26857"/>
              <a:ext cx="6499486" cy="496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>
                  <a:solidFill>
                    <a:schemeClr val="tx1"/>
                  </a:solidFill>
                </a:rPr>
                <a:t> 6. Неполным семьям – справка ЗАГС, копия свидетельства о расторжении брака, копия свид</a:t>
              </a:r>
              <a:r>
                <a:rPr lang="ru-RU" sz="1600" dirty="0">
                  <a:solidFill>
                    <a:schemeClr val="tx1"/>
                  </a:solidFill>
                </a:rPr>
                <a:t>етельства о смерти и т.д.</a:t>
              </a:r>
              <a:r>
                <a:rPr lang="ru-RU" sz="1600" kern="1200" dirty="0">
                  <a:solidFill>
                    <a:schemeClr val="tx1"/>
                  </a:solidFill>
                </a:rPr>
                <a:t> </a:t>
              </a: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2093784" y="6090467"/>
            <a:ext cx="6745415" cy="550176"/>
            <a:chOff x="-45318" y="-26857"/>
            <a:chExt cx="6571661" cy="550176"/>
          </a:xfrm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-45318" y="-26857"/>
              <a:ext cx="6553200" cy="55017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Скругленный прямоугольник 4"/>
            <p:cNvSpPr/>
            <p:nvPr/>
          </p:nvSpPr>
          <p:spPr>
            <a:xfrm>
              <a:off x="26857" y="26857"/>
              <a:ext cx="6499486" cy="496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>
                  <a:solidFill>
                    <a:schemeClr val="tx1"/>
                  </a:solidFill>
                </a:rPr>
                <a:t>7. Пенсионерам – копия пенсионных удостоверений и трудовых книжек.</a:t>
              </a:r>
            </a:p>
          </p:txBody>
        </p:sp>
      </p:grpSp>
      <p:sp>
        <p:nvSpPr>
          <p:cNvPr id="27" name="Стрелка вправо 26"/>
          <p:cNvSpPr/>
          <p:nvPr/>
        </p:nvSpPr>
        <p:spPr>
          <a:xfrm>
            <a:off x="76200" y="4038600"/>
            <a:ext cx="1676400" cy="7675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Для 2 раза</a:t>
            </a:r>
          </a:p>
        </p:txBody>
      </p:sp>
      <p:sp>
        <p:nvSpPr>
          <p:cNvPr id="28" name="Стрелка вправо 27"/>
          <p:cNvSpPr/>
          <p:nvPr/>
        </p:nvSpPr>
        <p:spPr>
          <a:xfrm>
            <a:off x="104775" y="1905000"/>
            <a:ext cx="1676400" cy="7675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Для 1 раза</a:t>
            </a:r>
          </a:p>
        </p:txBody>
      </p:sp>
    </p:spTree>
    <p:extLst>
      <p:ext uri="{BB962C8B-B14F-4D97-AF65-F5344CB8AC3E}">
        <p14:creationId xmlns:p14="http://schemas.microsoft.com/office/powerpoint/2010/main" val="1015455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7000" y="304800"/>
            <a:ext cx="57912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40"/>
              </a:lnSpc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                        Приложение 4</a:t>
            </a:r>
          </a:p>
          <a:p>
            <a:pPr algn="ctr">
              <a:lnSpc>
                <a:spcPts val="1440"/>
              </a:lnSpc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                      к постановлению               			                Министерства                                                                                                             </a:t>
            </a:r>
          </a:p>
          <a:p>
            <a:pPr algn="ctr">
              <a:lnSpc>
                <a:spcPts val="1440"/>
              </a:lnSpc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			                   труда  и социальной защиты  			      Республики Беларусь </a:t>
            </a:r>
          </a:p>
          <a:p>
            <a:pPr algn="ctr">
              <a:lnSpc>
                <a:spcPts val="1440"/>
              </a:lnSpc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		                    05.10.2010 № 140</a:t>
            </a:r>
          </a:p>
          <a:p>
            <a:pPr algn="r"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Типовая форма</a:t>
            </a:r>
          </a:p>
          <a:p>
            <a:pPr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Штамп организации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исх. №01-04/284 от 11.07.2023г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необеспеченности ребенка в текущем году путевкой за счет средств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социального страхования в лагерь 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круглосуточным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пребыванием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147060" indent="449580"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Справка представлена в </a:t>
            </a:r>
          </a:p>
          <a:p>
            <a:pPr marL="3147060" indent="449580"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ОАО «Беларуськалий»</a:t>
            </a:r>
            <a:r>
              <a:rPr lang="ru-RU" sz="1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г.Солигорск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Ребёнок </a:t>
            </a:r>
            <a:r>
              <a:rPr lang="ru-RU" sz="1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1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Иванов Михаил Николаевич , 03.12.2010 г.р.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</a:t>
            </a: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(фамилия, собственное имя, отчество ребенка)    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Работающей (</a:t>
            </a:r>
            <a:r>
              <a:rPr lang="ru-RU" sz="12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го</a:t>
            </a:r>
            <a:r>
              <a:rPr lang="ru-RU" sz="1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Ивановой  Татьяны Антоновны</a:t>
            </a:r>
            <a:r>
              <a:rPr lang="ru-RU" sz="1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18.05.1983 </a:t>
            </a:r>
            <a:r>
              <a:rPr lang="ru-RU" sz="12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г.р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(фамилия, собственное имя, отчество матери (отца) )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управлении образования, спорта и туризма Солигорского райисполкома.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</a:t>
            </a: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(полное наименование организации)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текущем году путевкой за счет государственных средств  в лагерь с круглосуточным пребыванием  не обеспечивался.</a:t>
            </a:r>
          </a:p>
          <a:p>
            <a:pPr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Справка выдана по состоянию на «11» июля 2023 года.</a:t>
            </a:r>
          </a:p>
          <a:p>
            <a:pPr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Срок действия бессрочно.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ru-RU" sz="12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Начальник                                                                           </a:t>
            </a:r>
            <a:r>
              <a:rPr lang="ru-RU" sz="1200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И.АИванов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69897764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Другая 0">
      <a:dk1>
        <a:srgbClr val="262626"/>
      </a:dk1>
      <a:lt1>
        <a:srgbClr val="FFFFFF"/>
      </a:lt1>
      <a:dk2>
        <a:srgbClr val="4E4E4E"/>
      </a:dk2>
      <a:lt2>
        <a:srgbClr val="FFFFFF"/>
      </a:lt2>
      <a:accent1>
        <a:srgbClr val="0FE771"/>
      </a:accent1>
      <a:accent2>
        <a:srgbClr val="F59159"/>
      </a:accent2>
      <a:accent3>
        <a:srgbClr val="C08350"/>
      </a:accent3>
      <a:accent4>
        <a:srgbClr val="12B26A"/>
      </a:accent4>
      <a:accent5>
        <a:srgbClr val="0FE771"/>
      </a:accent5>
      <a:accent6>
        <a:srgbClr val="F59159"/>
      </a:accent6>
      <a:hlink>
        <a:srgbClr val="12B26A"/>
      </a:hlink>
      <a:folHlink>
        <a:srgbClr val="B8B8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2619</TotalTime>
  <Words>1698</Words>
  <Application>Microsoft Office PowerPoint</Application>
  <PresentationFormat>Экран (4:3)</PresentationFormat>
  <Paragraphs>197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1_Office Theme</vt:lpstr>
      <vt:lpstr>Финансирование (Размер государственных средств  на одну путевку в 2023 году)</vt:lpstr>
      <vt:lpstr>Схема получения путевок в лагерь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Перечень необходимых документов  в комиссию по оздоровлению предприятия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Чикун</cp:lastModifiedBy>
  <cp:revision>354</cp:revision>
  <cp:lastPrinted>2023-04-12T09:54:06Z</cp:lastPrinted>
  <dcterms:created xsi:type="dcterms:W3CDTF">2012-04-26T17:06:14Z</dcterms:created>
  <dcterms:modified xsi:type="dcterms:W3CDTF">2023-05-26T09:10:46Z</dcterms:modified>
</cp:coreProperties>
</file>