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dp" ContentType="image/vnd.ms-photo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4221" r:id="rId1"/>
  </p:sldMasterIdLst>
  <p:notesMasterIdLst>
    <p:notesMasterId r:id="rId2"/>
  </p:notesMasterIdLst>
  <p:sldIdLst>
    <p:sldId id="256" r:id="rId3"/>
    <p:sldId id="280" r:id="rId4"/>
    <p:sldId id="325" r:id="rId5"/>
    <p:sldId id="290" r:id="rId6"/>
    <p:sldId id="279" r:id="rId7"/>
    <p:sldId id="261" r:id="rId8"/>
    <p:sldId id="338" r:id="rId9"/>
    <p:sldId id="335" r:id="rId10"/>
    <p:sldId id="281" r:id="rId11"/>
    <p:sldId id="258" r:id="rId12"/>
    <p:sldId id="344" r:id="rId13"/>
    <p:sldId id="274" r:id="rId14"/>
    <p:sldId id="339" r:id="rId15"/>
    <p:sldId id="309" r:id="rId16"/>
    <p:sldId id="328" r:id="rId17"/>
    <p:sldId id="337" r:id="rId18"/>
    <p:sldId id="263" r:id="rId19"/>
    <p:sldId id="322" r:id="rId20"/>
    <p:sldId id="324" r:id="rId21"/>
    <p:sldId id="320" r:id="rId22"/>
    <p:sldId id="257" r:id="rId23"/>
    <p:sldId id="273" r:id="rId24"/>
    <p:sldId id="277" r:id="rId25"/>
    <p:sldId id="303" r:id="rId26"/>
    <p:sldId id="340" r:id="rId27"/>
    <p:sldId id="259" r:id="rId28"/>
    <p:sldId id="308" r:id="rId29"/>
    <p:sldId id="265" r:id="rId30"/>
    <p:sldId id="264" r:id="rId31"/>
    <p:sldId id="260" r:id="rId32"/>
    <p:sldId id="329" r:id="rId33"/>
    <p:sldId id="276" r:id="rId34"/>
    <p:sldId id="266" r:id="rId35"/>
    <p:sldId id="271" r:id="rId36"/>
    <p:sldId id="285" r:id="rId37"/>
    <p:sldId id="341" r:id="rId38"/>
    <p:sldId id="343" r:id="rId39"/>
    <p:sldId id="288" r:id="rId40"/>
    <p:sldId id="262" r:id="rId41"/>
    <p:sldId id="305" r:id="rId42"/>
    <p:sldId id="269" r:id="rId43"/>
    <p:sldId id="287" r:id="rId44"/>
    <p:sldId id="267" r:id="rId45"/>
    <p:sldId id="342" r:id="rId46"/>
    <p:sldId id="331" r:id="rId47"/>
    <p:sldId id="333" r:id="rId48"/>
    <p:sldId id="311" r:id="rId49"/>
    <p:sldId id="318" r:id="rId50"/>
    <p:sldId id="275" r:id="rId51"/>
    <p:sldId id="307" r:id="rId52"/>
    <p:sldId id="319" r:id="rId53"/>
  </p:sldIdLst>
  <p:sldSz cx="9144000" cy="6858000" type="screen4x3"/>
  <p:notesSz cx="6761163" cy="9942513"/>
  <p:custDataLst>
    <p:tags r:id="rId54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2C6C3"/>
    <a:srgbClr val="FF6699"/>
    <a:srgbClr val="F19B61"/>
    <a:srgbClr val="CCCCFF"/>
    <a:srgbClr val="5C4600"/>
    <a:srgbClr val="99FFCC"/>
    <a:srgbClr val="9DFFFF"/>
    <a:srgbClr val="3FD537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82" autoAdjust="0"/>
    <p:restoredTop sz="94660"/>
  </p:normalViewPr>
  <p:slideViewPr>
    <p:cSldViewPr>
      <p:cViewPr varScale="1">
        <p:scale>
          <a:sx n="110" d="100"/>
          <a:sy n="110" d="100"/>
        </p:scale>
        <p:origin x="154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slide" Target="slides/slide47.xml" /><Relationship Id="rId5" Type="http://schemas.openxmlformats.org/officeDocument/2006/relationships/slide" Target="slides/slide3.xml" /><Relationship Id="rId50" Type="http://schemas.openxmlformats.org/officeDocument/2006/relationships/slide" Target="slides/slide48.xml" /><Relationship Id="rId51" Type="http://schemas.openxmlformats.org/officeDocument/2006/relationships/slide" Target="slides/slide49.xml" /><Relationship Id="rId52" Type="http://schemas.openxmlformats.org/officeDocument/2006/relationships/slide" Target="slides/slide50.xml" /><Relationship Id="rId53" Type="http://schemas.openxmlformats.org/officeDocument/2006/relationships/slide" Target="slides/slide51.xml" /><Relationship Id="rId54" Type="http://schemas.openxmlformats.org/officeDocument/2006/relationships/tags" Target="tags/tag1.xml" /><Relationship Id="rId55" Type="http://schemas.openxmlformats.org/officeDocument/2006/relationships/presProps" Target="presProps.xml" /><Relationship Id="rId56" Type="http://schemas.openxmlformats.org/officeDocument/2006/relationships/viewProps" Target="viewProps.xml" /><Relationship Id="rId57" Type="http://schemas.openxmlformats.org/officeDocument/2006/relationships/theme" Target="theme/theme1.xml" /><Relationship Id="rId58" Type="http://schemas.openxmlformats.org/officeDocument/2006/relationships/tableStyles" Target="tableStyles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Arial"/>
              </a:defRPr>
            </a:lvl1pPr>
          </a:lstStyle>
          <a:p>
            <a:pPr>
              <a:defRPr/>
            </a:pPr>
            <a:fld id="{A645D394-92E2-42CF-8883-3B3A2339AD40}" type="datetimeFigureOut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017B1BE-DBAF-4E5C-B062-DDB08272CC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D42E7-F34A-4240-8CAB-36ADA0B50CD1}" type="datetimeFigureOut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4A301-9500-4E1D-9AC4-9AA36AE3A1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8233461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72816-F7BB-40F2-B41B-48E0D0C7FD76}" type="datetimeFigureOut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454EF-77B3-4B5F-A491-D86CB78341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6355426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91F2-564A-4E5F-981E-C6FDE849EADC}" type="datetimeFigureOut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C610-6EC7-4C0E-9963-A2690B6D53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148397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B68F88-E769-45F0-87E4-29E4CB511520}" type="datetimeFigureOut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7D46573-4418-4C02-8FEA-4BB790B596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8" r:id="rId3"/>
  </p:sldLayoutIdLst>
  <p:transition/>
  <p:timing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7.jpeg" /><Relationship Id="rId2" Type="http://schemas.openxmlformats.org/officeDocument/2006/relationships/image" Target="../media/image60.jpeg" /><Relationship Id="rId3" Type="http://schemas.openxmlformats.org/officeDocument/2006/relationships/image" Target="../media/image61.jpeg" /><Relationship Id="rId4" Type="http://schemas.openxmlformats.org/officeDocument/2006/relationships/image" Target="../media/image62.jpeg" /><Relationship Id="rId5" Type="http://schemas.openxmlformats.org/officeDocument/2006/relationships/image" Target="../media/image63.jpeg" /><Relationship Id="rId6" Type="http://schemas.openxmlformats.org/officeDocument/2006/relationships/image" Target="../media/image3.png" /><Relationship Id="rId7" Type="http://schemas.microsoft.com/office/2007/relationships/hdphoto" Target="../media/image64.wdp" /><Relationship Id="rId8" Type="http://schemas.microsoft.com/office/2007/relationships/hdphoto" Target="../media/image65.wdp" /><Relationship Id="rId9" Type="http://schemas.microsoft.com/office/2007/relationships/hdphoto" Target="../media/image66.wdp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0.jpeg" /><Relationship Id="rId3" Type="http://schemas.openxmlformats.org/officeDocument/2006/relationships/image" Target="../media/image68.jpeg" /><Relationship Id="rId4" Type="http://schemas.openxmlformats.org/officeDocument/2006/relationships/image" Target="../media/image3.png" /><Relationship Id="rId5" Type="http://schemas.microsoft.com/office/2007/relationships/hdphoto" Target="../media/image69.wdp" /><Relationship Id="rId6" Type="http://schemas.microsoft.com/office/2007/relationships/hdphoto" Target="../media/image70.wdp" /><Relationship Id="rId7" Type="http://schemas.microsoft.com/office/2007/relationships/hdphoto" Target="../media/image71.wdp" /><Relationship Id="rId8" Type="http://schemas.openxmlformats.org/officeDocument/2006/relationships/image" Target="../media/image72.jpeg" /><Relationship Id="rId9" Type="http://schemas.openxmlformats.org/officeDocument/2006/relationships/image" Target="../media/image73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81.jpeg" /><Relationship Id="rId2" Type="http://schemas.openxmlformats.org/officeDocument/2006/relationships/image" Target="../media/image74.jpeg" /><Relationship Id="rId3" Type="http://schemas.openxmlformats.org/officeDocument/2006/relationships/image" Target="../media/image75.jpeg" /><Relationship Id="rId4" Type="http://schemas.openxmlformats.org/officeDocument/2006/relationships/image" Target="../media/image76.jpeg" /><Relationship Id="rId5" Type="http://schemas.openxmlformats.org/officeDocument/2006/relationships/image" Target="../media/image3.png" /><Relationship Id="rId6" Type="http://schemas.microsoft.com/office/2007/relationships/hdphoto" Target="../media/image77.wdp" /><Relationship Id="rId7" Type="http://schemas.microsoft.com/office/2007/relationships/hdphoto" Target="../media/image78.wdp" /><Relationship Id="rId8" Type="http://schemas.microsoft.com/office/2007/relationships/hdphoto" Target="../media/image79.wdp" /><Relationship Id="rId9" Type="http://schemas.openxmlformats.org/officeDocument/2006/relationships/image" Target="../media/image80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7.jpeg" /><Relationship Id="rId3" Type="http://schemas.openxmlformats.org/officeDocument/2006/relationships/image" Target="../media/image82.jpeg" /><Relationship Id="rId4" Type="http://schemas.openxmlformats.org/officeDocument/2006/relationships/image" Target="../media/image83.jpeg" /><Relationship Id="rId5" Type="http://schemas.openxmlformats.org/officeDocument/2006/relationships/image" Target="../media/image3.png" /><Relationship Id="rId6" Type="http://schemas.microsoft.com/office/2007/relationships/hdphoto" Target="../media/image84.wdp" /><Relationship Id="rId7" Type="http://schemas.microsoft.com/office/2007/relationships/hdphoto" Target="../media/image85.wdp" /><Relationship Id="rId8" Type="http://schemas.microsoft.com/office/2007/relationships/hdphoto" Target="../media/image86.wdp" /><Relationship Id="rId9" Type="http://schemas.openxmlformats.org/officeDocument/2006/relationships/image" Target="../media/image87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95.jpeg" /><Relationship Id="rId11" Type="http://schemas.openxmlformats.org/officeDocument/2006/relationships/image" Target="../media/image96.jpeg" /><Relationship Id="rId12" Type="http://schemas.openxmlformats.org/officeDocument/2006/relationships/image" Target="../media/image97.png" /><Relationship Id="rId2" Type="http://schemas.openxmlformats.org/officeDocument/2006/relationships/image" Target="../media/image88.jpeg" /><Relationship Id="rId3" Type="http://schemas.openxmlformats.org/officeDocument/2006/relationships/image" Target="../media/image89.png" /><Relationship Id="rId4" Type="http://schemas.openxmlformats.org/officeDocument/2006/relationships/image" Target="../media/image90.jpeg" /><Relationship Id="rId5" Type="http://schemas.openxmlformats.org/officeDocument/2006/relationships/image" Target="../media/image3.png" /><Relationship Id="rId6" Type="http://schemas.microsoft.com/office/2007/relationships/hdphoto" Target="../media/image91.wdp" /><Relationship Id="rId7" Type="http://schemas.microsoft.com/office/2007/relationships/hdphoto" Target="../media/image92.wdp" /><Relationship Id="rId8" Type="http://schemas.microsoft.com/office/2007/relationships/hdphoto" Target="../media/image93.wdp" /><Relationship Id="rId9" Type="http://schemas.openxmlformats.org/officeDocument/2006/relationships/image" Target="../media/image94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8.jpeg" /><Relationship Id="rId3" Type="http://schemas.openxmlformats.org/officeDocument/2006/relationships/image" Target="../media/image3.png" /><Relationship Id="rId4" Type="http://schemas.microsoft.com/office/2007/relationships/hdphoto" Target="../media/image99.wdp" /><Relationship Id="rId5" Type="http://schemas.microsoft.com/office/2007/relationships/hdphoto" Target="../media/image100.wdp" /><Relationship Id="rId6" Type="http://schemas.microsoft.com/office/2007/relationships/hdphoto" Target="../media/image101.wdp" /><Relationship Id="rId7" Type="http://schemas.openxmlformats.org/officeDocument/2006/relationships/image" Target="../media/image102.jpeg" /><Relationship Id="rId8" Type="http://schemas.openxmlformats.org/officeDocument/2006/relationships/image" Target="../media/image103.jpeg" /><Relationship Id="rId9" Type="http://schemas.openxmlformats.org/officeDocument/2006/relationships/image" Target="../media/image104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12.jpeg" /><Relationship Id="rId2" Type="http://schemas.openxmlformats.org/officeDocument/2006/relationships/image" Target="../media/image105.jpeg" /><Relationship Id="rId3" Type="http://schemas.openxmlformats.org/officeDocument/2006/relationships/image" Target="../media/image106.png" /><Relationship Id="rId4" Type="http://schemas.openxmlformats.org/officeDocument/2006/relationships/image" Target="../media/image107.jpeg" /><Relationship Id="rId5" Type="http://schemas.openxmlformats.org/officeDocument/2006/relationships/image" Target="../media/image108.jpeg" /><Relationship Id="rId6" Type="http://schemas.openxmlformats.org/officeDocument/2006/relationships/image" Target="../media/image3.png" /><Relationship Id="rId7" Type="http://schemas.microsoft.com/office/2007/relationships/hdphoto" Target="../media/image109.wdp" /><Relationship Id="rId8" Type="http://schemas.microsoft.com/office/2007/relationships/hdphoto" Target="../media/image110.wdp" /><Relationship Id="rId9" Type="http://schemas.microsoft.com/office/2007/relationships/hdphoto" Target="../media/image111.wdp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20.jpeg" /><Relationship Id="rId11" Type="http://schemas.openxmlformats.org/officeDocument/2006/relationships/image" Target="../media/image121.jpeg" /><Relationship Id="rId12" Type="http://schemas.openxmlformats.org/officeDocument/2006/relationships/image" Target="../media/image122.jpeg" /><Relationship Id="rId2" Type="http://schemas.openxmlformats.org/officeDocument/2006/relationships/image" Target="../media/image113.jpeg" /><Relationship Id="rId3" Type="http://schemas.microsoft.com/office/2007/relationships/hdphoto" Target="../media/image114.wdp" /><Relationship Id="rId4" Type="http://schemas.openxmlformats.org/officeDocument/2006/relationships/image" Target="../media/image115.jpeg" /><Relationship Id="rId5" Type="http://schemas.openxmlformats.org/officeDocument/2006/relationships/image" Target="../media/image116.jpeg" /><Relationship Id="rId6" Type="http://schemas.openxmlformats.org/officeDocument/2006/relationships/image" Target="../media/image3.png" /><Relationship Id="rId7" Type="http://schemas.microsoft.com/office/2007/relationships/hdphoto" Target="../media/image117.wdp" /><Relationship Id="rId8" Type="http://schemas.microsoft.com/office/2007/relationships/hdphoto" Target="../media/image118.wdp" /><Relationship Id="rId9" Type="http://schemas.microsoft.com/office/2007/relationships/hdphoto" Target="../media/image119.wdp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30.jpeg" /><Relationship Id="rId2" Type="http://schemas.openxmlformats.org/officeDocument/2006/relationships/image" Target="../media/image123.jpeg" /><Relationship Id="rId3" Type="http://schemas.openxmlformats.org/officeDocument/2006/relationships/image" Target="../media/image124.jpeg" /><Relationship Id="rId4" Type="http://schemas.openxmlformats.org/officeDocument/2006/relationships/image" Target="../media/image3.png" /><Relationship Id="rId5" Type="http://schemas.microsoft.com/office/2007/relationships/hdphoto" Target="../media/image125.wdp" /><Relationship Id="rId6" Type="http://schemas.microsoft.com/office/2007/relationships/hdphoto" Target="../media/image126.wdp" /><Relationship Id="rId7" Type="http://schemas.microsoft.com/office/2007/relationships/hdphoto" Target="../media/image127.wdp" /><Relationship Id="rId8" Type="http://schemas.openxmlformats.org/officeDocument/2006/relationships/image" Target="../media/image128.jpeg" /><Relationship Id="rId9" Type="http://schemas.openxmlformats.org/officeDocument/2006/relationships/image" Target="../media/image129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38.jpeg" /><Relationship Id="rId11" Type="http://schemas.openxmlformats.org/officeDocument/2006/relationships/image" Target="../media/image139.jpeg" /><Relationship Id="rId2" Type="http://schemas.openxmlformats.org/officeDocument/2006/relationships/image" Target="../media/image131.jpeg" /><Relationship Id="rId3" Type="http://schemas.openxmlformats.org/officeDocument/2006/relationships/image" Target="../media/image132.jpeg" /><Relationship Id="rId4" Type="http://schemas.openxmlformats.org/officeDocument/2006/relationships/image" Target="../media/image133.jpeg" /><Relationship Id="rId5" Type="http://schemas.openxmlformats.org/officeDocument/2006/relationships/image" Target="../media/image134.jpeg" /><Relationship Id="rId6" Type="http://schemas.openxmlformats.org/officeDocument/2006/relationships/image" Target="../media/image3.png" /><Relationship Id="rId7" Type="http://schemas.microsoft.com/office/2007/relationships/hdphoto" Target="../media/image135.wdp" /><Relationship Id="rId8" Type="http://schemas.microsoft.com/office/2007/relationships/hdphoto" Target="../media/image136.wdp" /><Relationship Id="rId9" Type="http://schemas.microsoft.com/office/2007/relationships/hdphoto" Target="../media/image137.wdp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png" /><Relationship Id="rId4" Type="http://schemas.microsoft.com/office/2007/relationships/hdphoto" Target="../media/image4.wdp" /><Relationship Id="rId5" Type="http://schemas.microsoft.com/office/2007/relationships/hdphoto" Target="../media/image5.wdp" /><Relationship Id="rId6" Type="http://schemas.microsoft.com/office/2007/relationships/hdphoto" Target="../media/image6.wdp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47.jpeg" /><Relationship Id="rId2" Type="http://schemas.openxmlformats.org/officeDocument/2006/relationships/image" Target="../media/image140.jpeg" /><Relationship Id="rId3" Type="http://schemas.openxmlformats.org/officeDocument/2006/relationships/image" Target="../media/image141.jpeg" /><Relationship Id="rId4" Type="http://schemas.openxmlformats.org/officeDocument/2006/relationships/image" Target="../media/image142.jpeg" /><Relationship Id="rId5" Type="http://schemas.openxmlformats.org/officeDocument/2006/relationships/image" Target="../media/image143.jpeg" /><Relationship Id="rId6" Type="http://schemas.openxmlformats.org/officeDocument/2006/relationships/image" Target="../media/image3.png" /><Relationship Id="rId7" Type="http://schemas.microsoft.com/office/2007/relationships/hdphoto" Target="../media/image144.wdp" /><Relationship Id="rId8" Type="http://schemas.microsoft.com/office/2007/relationships/hdphoto" Target="../media/image145.wdp" /><Relationship Id="rId9" Type="http://schemas.microsoft.com/office/2007/relationships/hdphoto" Target="../media/image146.wdp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54.jpeg" /><Relationship Id="rId2" Type="http://schemas.openxmlformats.org/officeDocument/2006/relationships/image" Target="../media/image140.jpeg" /><Relationship Id="rId3" Type="http://schemas.openxmlformats.org/officeDocument/2006/relationships/image" Target="../media/image148.jpeg" /><Relationship Id="rId4" Type="http://schemas.openxmlformats.org/officeDocument/2006/relationships/image" Target="../media/image149.jpeg" /><Relationship Id="rId5" Type="http://schemas.openxmlformats.org/officeDocument/2006/relationships/image" Target="../media/image150.jpeg" /><Relationship Id="rId6" Type="http://schemas.openxmlformats.org/officeDocument/2006/relationships/image" Target="../media/image3.png" /><Relationship Id="rId7" Type="http://schemas.microsoft.com/office/2007/relationships/hdphoto" Target="../media/image151.wdp" /><Relationship Id="rId8" Type="http://schemas.microsoft.com/office/2007/relationships/hdphoto" Target="../media/image152.wdp" /><Relationship Id="rId9" Type="http://schemas.microsoft.com/office/2007/relationships/hdphoto" Target="../media/image153.wdp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62.jpeg" /><Relationship Id="rId2" Type="http://schemas.openxmlformats.org/officeDocument/2006/relationships/image" Target="../media/image155.jpeg" /><Relationship Id="rId3" Type="http://schemas.openxmlformats.org/officeDocument/2006/relationships/image" Target="../media/image156.jpeg" /><Relationship Id="rId4" Type="http://schemas.openxmlformats.org/officeDocument/2006/relationships/image" Target="../media/image157.jpeg" /><Relationship Id="rId5" Type="http://schemas.openxmlformats.org/officeDocument/2006/relationships/image" Target="../media/image158.jpeg" /><Relationship Id="rId6" Type="http://schemas.openxmlformats.org/officeDocument/2006/relationships/image" Target="../media/image3.png" /><Relationship Id="rId7" Type="http://schemas.microsoft.com/office/2007/relationships/hdphoto" Target="../media/image159.wdp" /><Relationship Id="rId8" Type="http://schemas.microsoft.com/office/2007/relationships/hdphoto" Target="../media/image160.wdp" /><Relationship Id="rId9" Type="http://schemas.microsoft.com/office/2007/relationships/hdphoto" Target="../media/image161.wdp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70.jpeg" /><Relationship Id="rId2" Type="http://schemas.openxmlformats.org/officeDocument/2006/relationships/image" Target="../media/image163.jpeg" /><Relationship Id="rId3" Type="http://schemas.openxmlformats.org/officeDocument/2006/relationships/image" Target="../media/image164.jpeg" /><Relationship Id="rId4" Type="http://schemas.openxmlformats.org/officeDocument/2006/relationships/image" Target="../media/image165.jpeg" /><Relationship Id="rId5" Type="http://schemas.openxmlformats.org/officeDocument/2006/relationships/image" Target="../media/image3.png" /><Relationship Id="rId6" Type="http://schemas.microsoft.com/office/2007/relationships/hdphoto" Target="../media/image166.wdp" /><Relationship Id="rId7" Type="http://schemas.microsoft.com/office/2007/relationships/hdphoto" Target="../media/image167.wdp" /><Relationship Id="rId8" Type="http://schemas.microsoft.com/office/2007/relationships/hdphoto" Target="../media/image168.wdp" /><Relationship Id="rId9" Type="http://schemas.openxmlformats.org/officeDocument/2006/relationships/image" Target="../media/image169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78.jpeg" /><Relationship Id="rId2" Type="http://schemas.openxmlformats.org/officeDocument/2006/relationships/image" Target="../media/image171.jpeg" /><Relationship Id="rId3" Type="http://schemas.openxmlformats.org/officeDocument/2006/relationships/image" Target="../media/image172.jpeg" /><Relationship Id="rId4" Type="http://schemas.openxmlformats.org/officeDocument/2006/relationships/image" Target="../media/image3.png" /><Relationship Id="rId5" Type="http://schemas.microsoft.com/office/2007/relationships/hdphoto" Target="../media/image173.wdp" /><Relationship Id="rId6" Type="http://schemas.microsoft.com/office/2007/relationships/hdphoto" Target="../media/image174.wdp" /><Relationship Id="rId7" Type="http://schemas.microsoft.com/office/2007/relationships/hdphoto" Target="../media/image175.wdp" /><Relationship Id="rId8" Type="http://schemas.openxmlformats.org/officeDocument/2006/relationships/image" Target="../media/image176.jpeg" /><Relationship Id="rId9" Type="http://schemas.microsoft.com/office/2007/relationships/hdphoto" Target="../media/image177.wdp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186.jpeg" /><Relationship Id="rId11" Type="http://schemas.openxmlformats.org/officeDocument/2006/relationships/image" Target="../media/image187.jpeg" /><Relationship Id="rId12" Type="http://schemas.openxmlformats.org/officeDocument/2006/relationships/image" Target="../media/image188.jpeg" /><Relationship Id="rId2" Type="http://schemas.openxmlformats.org/officeDocument/2006/relationships/image" Target="../media/image179.jpeg" /><Relationship Id="rId3" Type="http://schemas.openxmlformats.org/officeDocument/2006/relationships/image" Target="../media/image180.jpeg" /><Relationship Id="rId4" Type="http://schemas.openxmlformats.org/officeDocument/2006/relationships/image" Target="../media/image181.jpeg" /><Relationship Id="rId5" Type="http://schemas.openxmlformats.org/officeDocument/2006/relationships/image" Target="../media/image182.jpeg" /><Relationship Id="rId6" Type="http://schemas.openxmlformats.org/officeDocument/2006/relationships/image" Target="../media/image3.png" /><Relationship Id="rId7" Type="http://schemas.microsoft.com/office/2007/relationships/hdphoto" Target="../media/image183.wdp" /><Relationship Id="rId8" Type="http://schemas.microsoft.com/office/2007/relationships/hdphoto" Target="../media/image184.wdp" /><Relationship Id="rId9" Type="http://schemas.microsoft.com/office/2007/relationships/hdphoto" Target="../media/image185.wdp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195.jpeg" /><Relationship Id="rId11" Type="http://schemas.openxmlformats.org/officeDocument/2006/relationships/image" Target="../media/image196.jpeg" /><Relationship Id="rId2" Type="http://schemas.openxmlformats.org/officeDocument/2006/relationships/image" Target="../media/image179.jpeg" /><Relationship Id="rId3" Type="http://schemas.openxmlformats.org/officeDocument/2006/relationships/image" Target="../media/image189.jpeg" /><Relationship Id="rId4" Type="http://schemas.openxmlformats.org/officeDocument/2006/relationships/image" Target="../media/image190.jpeg" /><Relationship Id="rId5" Type="http://schemas.openxmlformats.org/officeDocument/2006/relationships/image" Target="../media/image191.jpeg" /><Relationship Id="rId6" Type="http://schemas.openxmlformats.org/officeDocument/2006/relationships/image" Target="../media/image3.png" /><Relationship Id="rId7" Type="http://schemas.microsoft.com/office/2007/relationships/hdphoto" Target="../media/image192.wdp" /><Relationship Id="rId8" Type="http://schemas.microsoft.com/office/2007/relationships/hdphoto" Target="../media/image193.wdp" /><Relationship Id="rId9" Type="http://schemas.microsoft.com/office/2007/relationships/hdphoto" Target="../media/image194.wdp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04.jpeg" /><Relationship Id="rId2" Type="http://schemas.openxmlformats.org/officeDocument/2006/relationships/image" Target="../media/image197.jpeg" /><Relationship Id="rId3" Type="http://schemas.openxmlformats.org/officeDocument/2006/relationships/image" Target="../media/image198.jpeg" /><Relationship Id="rId4" Type="http://schemas.openxmlformats.org/officeDocument/2006/relationships/image" Target="../media/image3.png" /><Relationship Id="rId5" Type="http://schemas.microsoft.com/office/2007/relationships/hdphoto" Target="../media/image199.wdp" /><Relationship Id="rId6" Type="http://schemas.microsoft.com/office/2007/relationships/hdphoto" Target="../media/image200.wdp" /><Relationship Id="rId7" Type="http://schemas.microsoft.com/office/2007/relationships/hdphoto" Target="../media/image201.wdp" /><Relationship Id="rId8" Type="http://schemas.openxmlformats.org/officeDocument/2006/relationships/image" Target="../media/image202.jpeg" /><Relationship Id="rId9" Type="http://schemas.openxmlformats.org/officeDocument/2006/relationships/image" Target="../media/image203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5.jpeg" /><Relationship Id="rId3" Type="http://schemas.openxmlformats.org/officeDocument/2006/relationships/image" Target="../media/image206.jpeg" /><Relationship Id="rId4" Type="http://schemas.openxmlformats.org/officeDocument/2006/relationships/image" Target="../media/image3.png" /><Relationship Id="rId5" Type="http://schemas.microsoft.com/office/2007/relationships/hdphoto" Target="../media/image207.wdp" /><Relationship Id="rId6" Type="http://schemas.microsoft.com/office/2007/relationships/hdphoto" Target="../media/image208.wdp" /><Relationship Id="rId7" Type="http://schemas.microsoft.com/office/2007/relationships/hdphoto" Target="../media/image209.wdp" /><Relationship Id="rId8" Type="http://schemas.openxmlformats.org/officeDocument/2006/relationships/image" Target="../media/image210.jpeg" /><Relationship Id="rId9" Type="http://schemas.openxmlformats.org/officeDocument/2006/relationships/image" Target="../media/image211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18.jpeg" /><Relationship Id="rId2" Type="http://schemas.openxmlformats.org/officeDocument/2006/relationships/image" Target="../media/image60.jpeg" /><Relationship Id="rId3" Type="http://schemas.openxmlformats.org/officeDocument/2006/relationships/image" Target="../media/image212.jpeg" /><Relationship Id="rId4" Type="http://schemas.openxmlformats.org/officeDocument/2006/relationships/image" Target="../media/image213.jpeg" /><Relationship Id="rId5" Type="http://schemas.openxmlformats.org/officeDocument/2006/relationships/image" Target="../media/image3.png" /><Relationship Id="rId6" Type="http://schemas.microsoft.com/office/2007/relationships/hdphoto" Target="../media/image214.wdp" /><Relationship Id="rId7" Type="http://schemas.microsoft.com/office/2007/relationships/hdphoto" Target="../media/image215.wdp" /><Relationship Id="rId8" Type="http://schemas.microsoft.com/office/2007/relationships/hdphoto" Target="../media/image216.wdp" /><Relationship Id="rId9" Type="http://schemas.openxmlformats.org/officeDocument/2006/relationships/image" Target="../media/image217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5.jpeg" /><Relationship Id="rId2" Type="http://schemas.openxmlformats.org/officeDocument/2006/relationships/image" Target="../media/image2.jpeg" /><Relationship Id="rId3" Type="http://schemas.openxmlformats.org/officeDocument/2006/relationships/image" Target="../media/image3.png" /><Relationship Id="rId4" Type="http://schemas.microsoft.com/office/2007/relationships/hdphoto" Target="../media/image9.wdp" /><Relationship Id="rId5" Type="http://schemas.microsoft.com/office/2007/relationships/hdphoto" Target="../media/image10.wdp" /><Relationship Id="rId6" Type="http://schemas.microsoft.com/office/2007/relationships/hdphoto" Target="../media/image11.wdp" /><Relationship Id="rId7" Type="http://schemas.openxmlformats.org/officeDocument/2006/relationships/image" Target="../media/image12.jpeg" /><Relationship Id="rId8" Type="http://schemas.openxmlformats.org/officeDocument/2006/relationships/image" Target="../media/image13.jpeg" /><Relationship Id="rId9" Type="http://schemas.openxmlformats.org/officeDocument/2006/relationships/image" Target="../media/image14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0.jpeg" /><Relationship Id="rId3" Type="http://schemas.openxmlformats.org/officeDocument/2006/relationships/image" Target="../media/image219.jpeg" /><Relationship Id="rId4" Type="http://schemas.openxmlformats.org/officeDocument/2006/relationships/image" Target="../media/image3.png" /><Relationship Id="rId5" Type="http://schemas.microsoft.com/office/2007/relationships/hdphoto" Target="../media/image220.wdp" /><Relationship Id="rId6" Type="http://schemas.microsoft.com/office/2007/relationships/hdphoto" Target="../media/image221.wdp" /><Relationship Id="rId7" Type="http://schemas.microsoft.com/office/2007/relationships/hdphoto" Target="../media/image222.wdp" /><Relationship Id="rId8" Type="http://schemas.openxmlformats.org/officeDocument/2006/relationships/image" Target="../media/image223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31.jpeg" /><Relationship Id="rId11" Type="http://schemas.openxmlformats.org/officeDocument/2006/relationships/image" Target="../media/image232.jpeg" /><Relationship Id="rId2" Type="http://schemas.openxmlformats.org/officeDocument/2006/relationships/image" Target="../media/image224.jpeg" /><Relationship Id="rId3" Type="http://schemas.openxmlformats.org/officeDocument/2006/relationships/image" Target="../media/image225.jpeg" /><Relationship Id="rId4" Type="http://schemas.openxmlformats.org/officeDocument/2006/relationships/image" Target="../media/image3.png" /><Relationship Id="rId5" Type="http://schemas.microsoft.com/office/2007/relationships/hdphoto" Target="../media/image226.wdp" /><Relationship Id="rId6" Type="http://schemas.microsoft.com/office/2007/relationships/hdphoto" Target="../media/image227.wdp" /><Relationship Id="rId7" Type="http://schemas.microsoft.com/office/2007/relationships/hdphoto" Target="../media/image228.wdp" /><Relationship Id="rId8" Type="http://schemas.openxmlformats.org/officeDocument/2006/relationships/image" Target="../media/image229.jpeg" /><Relationship Id="rId9" Type="http://schemas.openxmlformats.org/officeDocument/2006/relationships/image" Target="../media/image230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40.jpeg" /><Relationship Id="rId11" Type="http://schemas.openxmlformats.org/officeDocument/2006/relationships/image" Target="../media/image241.jpeg" /><Relationship Id="rId2" Type="http://schemas.openxmlformats.org/officeDocument/2006/relationships/image" Target="../media/image233.jpeg" /><Relationship Id="rId3" Type="http://schemas.microsoft.com/office/2007/relationships/hdphoto" Target="../media/image234.wdp" /><Relationship Id="rId4" Type="http://schemas.openxmlformats.org/officeDocument/2006/relationships/image" Target="../media/image235.jpeg" /><Relationship Id="rId5" Type="http://schemas.openxmlformats.org/officeDocument/2006/relationships/image" Target="../media/image236.jpeg" /><Relationship Id="rId6" Type="http://schemas.openxmlformats.org/officeDocument/2006/relationships/image" Target="../media/image3.png" /><Relationship Id="rId7" Type="http://schemas.microsoft.com/office/2007/relationships/hdphoto" Target="../media/image237.wdp" /><Relationship Id="rId8" Type="http://schemas.microsoft.com/office/2007/relationships/hdphoto" Target="../media/image238.wdp" /><Relationship Id="rId9" Type="http://schemas.microsoft.com/office/2007/relationships/hdphoto" Target="../media/image239.wdp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2.jpeg" /><Relationship Id="rId3" Type="http://schemas.openxmlformats.org/officeDocument/2006/relationships/image" Target="../media/image243.jpeg" /><Relationship Id="rId4" Type="http://schemas.microsoft.com/office/2007/relationships/hdphoto" Target="../media/image244.wdp" /><Relationship Id="rId5" Type="http://schemas.openxmlformats.org/officeDocument/2006/relationships/image" Target="../media/image245.jpeg" /><Relationship Id="rId6" Type="http://schemas.openxmlformats.org/officeDocument/2006/relationships/image" Target="../media/image246.jpeg" /><Relationship Id="rId7" Type="http://schemas.openxmlformats.org/officeDocument/2006/relationships/image" Target="../media/image22.png" /><Relationship Id="rId8" Type="http://schemas.openxmlformats.org/officeDocument/2006/relationships/image" Target="../media/image247.jpeg" /><Relationship Id="rId9" Type="http://schemas.openxmlformats.org/officeDocument/2006/relationships/image" Target="../media/image248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56.jpeg" /><Relationship Id="rId2" Type="http://schemas.openxmlformats.org/officeDocument/2006/relationships/image" Target="../media/image249.jpeg" /><Relationship Id="rId3" Type="http://schemas.openxmlformats.org/officeDocument/2006/relationships/image" Target="../media/image250.jpeg" /><Relationship Id="rId4" Type="http://schemas.openxmlformats.org/officeDocument/2006/relationships/image" Target="../media/image3.png" /><Relationship Id="rId5" Type="http://schemas.microsoft.com/office/2007/relationships/hdphoto" Target="../media/image251.wdp" /><Relationship Id="rId6" Type="http://schemas.microsoft.com/office/2007/relationships/hdphoto" Target="../media/image252.wdp" /><Relationship Id="rId7" Type="http://schemas.microsoft.com/office/2007/relationships/hdphoto" Target="../media/image253.wdp" /><Relationship Id="rId8" Type="http://schemas.openxmlformats.org/officeDocument/2006/relationships/image" Target="../media/image254.jpeg" /><Relationship Id="rId9" Type="http://schemas.openxmlformats.org/officeDocument/2006/relationships/image" Target="../media/image255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7.jpeg" /><Relationship Id="rId3" Type="http://schemas.openxmlformats.org/officeDocument/2006/relationships/image" Target="../media/image258.jpeg" /><Relationship Id="rId4" Type="http://schemas.openxmlformats.org/officeDocument/2006/relationships/image" Target="../media/image259.jpeg" /><Relationship Id="rId5" Type="http://schemas.openxmlformats.org/officeDocument/2006/relationships/image" Target="../media/image260.jpeg" /><Relationship Id="rId6" Type="http://schemas.openxmlformats.org/officeDocument/2006/relationships/image" Target="../media/image261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62.jpeg" /><Relationship Id="rId3" Type="http://schemas.openxmlformats.org/officeDocument/2006/relationships/image" Target="../media/image263.jpeg" /><Relationship Id="rId4" Type="http://schemas.openxmlformats.org/officeDocument/2006/relationships/image" Target="../media/image264.jpeg" /><Relationship Id="rId5" Type="http://schemas.openxmlformats.org/officeDocument/2006/relationships/image" Target="../media/image3.png" /><Relationship Id="rId6" Type="http://schemas.microsoft.com/office/2007/relationships/hdphoto" Target="../media/image265.wdp" /><Relationship Id="rId7" Type="http://schemas.microsoft.com/office/2007/relationships/hdphoto" Target="../media/image266.wdp" /><Relationship Id="rId8" Type="http://schemas.microsoft.com/office/2007/relationships/hdphoto" Target="../media/image267.wdp" /><Relationship Id="rId9" Type="http://schemas.openxmlformats.org/officeDocument/2006/relationships/image" Target="../media/image268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76.jpeg" /><Relationship Id="rId2" Type="http://schemas.openxmlformats.org/officeDocument/2006/relationships/image" Target="../media/image269.jpeg" /><Relationship Id="rId3" Type="http://schemas.openxmlformats.org/officeDocument/2006/relationships/image" Target="../media/image3.png" /><Relationship Id="rId4" Type="http://schemas.microsoft.com/office/2007/relationships/hdphoto" Target="../media/image270.wdp" /><Relationship Id="rId5" Type="http://schemas.microsoft.com/office/2007/relationships/hdphoto" Target="../media/image271.wdp" /><Relationship Id="rId6" Type="http://schemas.microsoft.com/office/2007/relationships/hdphoto" Target="../media/image272.wdp" /><Relationship Id="rId7" Type="http://schemas.openxmlformats.org/officeDocument/2006/relationships/image" Target="../media/image273.jpeg" /><Relationship Id="rId8" Type="http://schemas.openxmlformats.org/officeDocument/2006/relationships/image" Target="../media/image274.jpeg" /><Relationship Id="rId9" Type="http://schemas.openxmlformats.org/officeDocument/2006/relationships/image" Target="../media/image275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84.jpeg" /><Relationship Id="rId2" Type="http://schemas.openxmlformats.org/officeDocument/2006/relationships/image" Target="../media/image277.jpeg" /><Relationship Id="rId3" Type="http://schemas.openxmlformats.org/officeDocument/2006/relationships/image" Target="../media/image278.jpeg" /><Relationship Id="rId4" Type="http://schemas.openxmlformats.org/officeDocument/2006/relationships/image" Target="../media/image279.jpeg" /><Relationship Id="rId5" Type="http://schemas.openxmlformats.org/officeDocument/2006/relationships/image" Target="../media/image3.png" /><Relationship Id="rId6" Type="http://schemas.microsoft.com/office/2007/relationships/hdphoto" Target="../media/image280.wdp" /><Relationship Id="rId7" Type="http://schemas.microsoft.com/office/2007/relationships/hdphoto" Target="../media/image281.wdp" /><Relationship Id="rId8" Type="http://schemas.microsoft.com/office/2007/relationships/hdphoto" Target="../media/image282.wdp" /><Relationship Id="rId9" Type="http://schemas.openxmlformats.org/officeDocument/2006/relationships/image" Target="../media/image283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77.jpeg" /><Relationship Id="rId3" Type="http://schemas.openxmlformats.org/officeDocument/2006/relationships/image" Target="../media/image285.jpeg" /><Relationship Id="rId4" Type="http://schemas.openxmlformats.org/officeDocument/2006/relationships/image" Target="../media/image3.png" /><Relationship Id="rId5" Type="http://schemas.microsoft.com/office/2007/relationships/hdphoto" Target="../media/image286.wdp" /><Relationship Id="rId6" Type="http://schemas.microsoft.com/office/2007/relationships/hdphoto" Target="../media/image287.wdp" /><Relationship Id="rId7" Type="http://schemas.microsoft.com/office/2007/relationships/hdphoto" Target="../media/image288.wdp" /><Relationship Id="rId8" Type="http://schemas.openxmlformats.org/officeDocument/2006/relationships/image" Target="../media/image289.jpeg" /><Relationship Id="rId9" Type="http://schemas.openxmlformats.org/officeDocument/2006/relationships/image" Target="../media/image290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4.png" /><Relationship Id="rId11" Type="http://schemas.openxmlformats.org/officeDocument/2006/relationships/image" Target="../media/image25.jpeg" /><Relationship Id="rId12" Type="http://schemas.openxmlformats.org/officeDocument/2006/relationships/image" Target="../media/image26.png" /><Relationship Id="rId2" Type="http://schemas.openxmlformats.org/officeDocument/2006/relationships/image" Target="../media/image16.jpeg" /><Relationship Id="rId3" Type="http://schemas.openxmlformats.org/officeDocument/2006/relationships/image" Target="../media/image17.jpeg" /><Relationship Id="rId4" Type="http://schemas.microsoft.com/office/2007/relationships/hdphoto" Target="../media/image18.wdp" /><Relationship Id="rId5" Type="http://schemas.openxmlformats.org/officeDocument/2006/relationships/image" Target="../media/image19.jpeg" /><Relationship Id="rId6" Type="http://schemas.openxmlformats.org/officeDocument/2006/relationships/image" Target="../media/image20.jpeg" /><Relationship Id="rId7" Type="http://schemas.openxmlformats.org/officeDocument/2006/relationships/image" Target="../media/image21.png" /><Relationship Id="rId8" Type="http://schemas.openxmlformats.org/officeDocument/2006/relationships/image" Target="../media/image22.png" /><Relationship Id="rId9" Type="http://schemas.openxmlformats.org/officeDocument/2006/relationships/image" Target="../media/image23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98.jpeg" /><Relationship Id="rId11" Type="http://schemas.openxmlformats.org/officeDocument/2006/relationships/image" Target="../media/image299.jpeg" /><Relationship Id="rId2" Type="http://schemas.openxmlformats.org/officeDocument/2006/relationships/image" Target="../media/image291.jpeg" /><Relationship Id="rId3" Type="http://schemas.openxmlformats.org/officeDocument/2006/relationships/image" Target="../media/image292.jpeg" /><Relationship Id="rId4" Type="http://schemas.openxmlformats.org/officeDocument/2006/relationships/image" Target="../media/image293.jpeg" /><Relationship Id="rId5" Type="http://schemas.openxmlformats.org/officeDocument/2006/relationships/image" Target="../media/image3.png" /><Relationship Id="rId6" Type="http://schemas.microsoft.com/office/2007/relationships/hdphoto" Target="../media/image294.wdp" /><Relationship Id="rId7" Type="http://schemas.microsoft.com/office/2007/relationships/hdphoto" Target="../media/image295.wdp" /><Relationship Id="rId8" Type="http://schemas.microsoft.com/office/2007/relationships/hdphoto" Target="../media/image296.wdp" /><Relationship Id="rId9" Type="http://schemas.openxmlformats.org/officeDocument/2006/relationships/image" Target="../media/image297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06.jpeg" /><Relationship Id="rId11" Type="http://schemas.openxmlformats.org/officeDocument/2006/relationships/image" Target="../media/image307.jpeg" /><Relationship Id="rId2" Type="http://schemas.openxmlformats.org/officeDocument/2006/relationships/image" Target="../media/image291.jpeg" /><Relationship Id="rId3" Type="http://schemas.openxmlformats.org/officeDocument/2006/relationships/image" Target="../media/image300.jpeg" /><Relationship Id="rId4" Type="http://schemas.openxmlformats.org/officeDocument/2006/relationships/image" Target="../media/image301.jpeg" /><Relationship Id="rId5" Type="http://schemas.openxmlformats.org/officeDocument/2006/relationships/image" Target="../media/image3.png" /><Relationship Id="rId6" Type="http://schemas.microsoft.com/office/2007/relationships/hdphoto" Target="../media/image302.wdp" /><Relationship Id="rId7" Type="http://schemas.microsoft.com/office/2007/relationships/hdphoto" Target="../media/image303.wdp" /><Relationship Id="rId8" Type="http://schemas.microsoft.com/office/2007/relationships/hdphoto" Target="../media/image304.wdp" /><Relationship Id="rId9" Type="http://schemas.openxmlformats.org/officeDocument/2006/relationships/image" Target="../media/image305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8.jpeg" /><Relationship Id="rId3" Type="http://schemas.openxmlformats.org/officeDocument/2006/relationships/image" Target="../media/image309.jpeg" /><Relationship Id="rId4" Type="http://schemas.openxmlformats.org/officeDocument/2006/relationships/image" Target="../media/image310.jpeg" /><Relationship Id="rId5" Type="http://schemas.openxmlformats.org/officeDocument/2006/relationships/image" Target="../media/image22.png" /><Relationship Id="rId6" Type="http://schemas.openxmlformats.org/officeDocument/2006/relationships/image" Target="../media/image311.jpeg" /><Relationship Id="rId7" Type="http://schemas.openxmlformats.org/officeDocument/2006/relationships/image" Target="../media/image312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4.jpeg" /><Relationship Id="rId3" Type="http://schemas.openxmlformats.org/officeDocument/2006/relationships/image" Target="../media/image3.png" /><Relationship Id="rId4" Type="http://schemas.microsoft.com/office/2007/relationships/hdphoto" Target="../media/image313.wdp" /><Relationship Id="rId5" Type="http://schemas.microsoft.com/office/2007/relationships/hdphoto" Target="../media/image314.wdp" /><Relationship Id="rId6" Type="http://schemas.microsoft.com/office/2007/relationships/hdphoto" Target="../media/image315.wdp" /><Relationship Id="rId7" Type="http://schemas.openxmlformats.org/officeDocument/2006/relationships/image" Target="../media/image316.jpeg" /><Relationship Id="rId8" Type="http://schemas.openxmlformats.org/officeDocument/2006/relationships/image" Target="../media/image317.jpeg" /><Relationship Id="rId9" Type="http://schemas.openxmlformats.org/officeDocument/2006/relationships/image" Target="../media/image318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.jpeg" /><Relationship Id="rId3" Type="http://schemas.openxmlformats.org/officeDocument/2006/relationships/image" Target="../media/image319.jpeg" /><Relationship Id="rId4" Type="http://schemas.openxmlformats.org/officeDocument/2006/relationships/image" Target="../media/image3.png" /><Relationship Id="rId5" Type="http://schemas.microsoft.com/office/2007/relationships/hdphoto" Target="../media/image320.wdp" /><Relationship Id="rId6" Type="http://schemas.microsoft.com/office/2007/relationships/hdphoto" Target="../media/image321.wdp" /><Relationship Id="rId7" Type="http://schemas.microsoft.com/office/2007/relationships/hdphoto" Target="../media/image322.wdp" /><Relationship Id="rId8" Type="http://schemas.openxmlformats.org/officeDocument/2006/relationships/image" Target="../media/image323.jpeg" /><Relationship Id="rId9" Type="http://schemas.openxmlformats.org/officeDocument/2006/relationships/image" Target="../media/image324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1.jpeg" /><Relationship Id="rId2" Type="http://schemas.openxmlformats.org/officeDocument/2006/relationships/image" Target="../media/image2.jpeg" /><Relationship Id="rId3" Type="http://schemas.openxmlformats.org/officeDocument/2006/relationships/image" Target="../media/image325.jpeg" /><Relationship Id="rId4" Type="http://schemas.openxmlformats.org/officeDocument/2006/relationships/image" Target="../media/image3.png" /><Relationship Id="rId5" Type="http://schemas.microsoft.com/office/2007/relationships/hdphoto" Target="../media/image326.wdp" /><Relationship Id="rId6" Type="http://schemas.microsoft.com/office/2007/relationships/hdphoto" Target="../media/image327.wdp" /><Relationship Id="rId7" Type="http://schemas.microsoft.com/office/2007/relationships/hdphoto" Target="../media/image328.wdp" /><Relationship Id="rId8" Type="http://schemas.openxmlformats.org/officeDocument/2006/relationships/image" Target="../media/image329.jpeg" /><Relationship Id="rId9" Type="http://schemas.openxmlformats.org/officeDocument/2006/relationships/image" Target="../media/image330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8.jpeg" /><Relationship Id="rId11" Type="http://schemas.openxmlformats.org/officeDocument/2006/relationships/image" Target="../media/image339.jpeg" /><Relationship Id="rId2" Type="http://schemas.openxmlformats.org/officeDocument/2006/relationships/image" Target="../media/image2.jpeg" /><Relationship Id="rId3" Type="http://schemas.openxmlformats.org/officeDocument/2006/relationships/image" Target="../media/image332.jpeg" /><Relationship Id="rId4" Type="http://schemas.openxmlformats.org/officeDocument/2006/relationships/image" Target="../media/image3.png" /><Relationship Id="rId5" Type="http://schemas.microsoft.com/office/2007/relationships/hdphoto" Target="../media/image333.wdp" /><Relationship Id="rId6" Type="http://schemas.microsoft.com/office/2007/relationships/hdphoto" Target="../media/image334.wdp" /><Relationship Id="rId7" Type="http://schemas.microsoft.com/office/2007/relationships/hdphoto" Target="../media/image335.wdp" /><Relationship Id="rId8" Type="http://schemas.openxmlformats.org/officeDocument/2006/relationships/image" Target="../media/image336.jpeg" /><Relationship Id="rId9" Type="http://schemas.openxmlformats.org/officeDocument/2006/relationships/image" Target="../media/image337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346.jpeg" /><Relationship Id="rId2" Type="http://schemas.openxmlformats.org/officeDocument/2006/relationships/image" Target="../media/image2.jpeg" /><Relationship Id="rId3" Type="http://schemas.openxmlformats.org/officeDocument/2006/relationships/image" Target="../media/image340.jpeg" /><Relationship Id="rId4" Type="http://schemas.openxmlformats.org/officeDocument/2006/relationships/image" Target="../media/image341.jpeg" /><Relationship Id="rId5" Type="http://schemas.openxmlformats.org/officeDocument/2006/relationships/image" Target="../media/image3.png" /><Relationship Id="rId6" Type="http://schemas.microsoft.com/office/2007/relationships/hdphoto" Target="../media/image342.wdp" /><Relationship Id="rId7" Type="http://schemas.microsoft.com/office/2007/relationships/hdphoto" Target="../media/image343.wdp" /><Relationship Id="rId8" Type="http://schemas.microsoft.com/office/2007/relationships/hdphoto" Target="../media/image344.wdp" /><Relationship Id="rId9" Type="http://schemas.openxmlformats.org/officeDocument/2006/relationships/image" Target="../media/image345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353.jpeg" /><Relationship Id="rId11" Type="http://schemas.openxmlformats.org/officeDocument/2006/relationships/image" Target="../media/image354.jpeg" /><Relationship Id="rId2" Type="http://schemas.openxmlformats.org/officeDocument/2006/relationships/image" Target="../media/image2.jpeg" /><Relationship Id="rId3" Type="http://schemas.openxmlformats.org/officeDocument/2006/relationships/image" Target="../media/image347.jpeg" /><Relationship Id="rId4" Type="http://schemas.openxmlformats.org/officeDocument/2006/relationships/image" Target="../media/image348.jpeg" /><Relationship Id="rId5" Type="http://schemas.openxmlformats.org/officeDocument/2006/relationships/image" Target="../media/image349.jpeg" /><Relationship Id="rId6" Type="http://schemas.openxmlformats.org/officeDocument/2006/relationships/image" Target="../media/image3.png" /><Relationship Id="rId7" Type="http://schemas.microsoft.com/office/2007/relationships/hdphoto" Target="../media/image350.wdp" /><Relationship Id="rId8" Type="http://schemas.microsoft.com/office/2007/relationships/hdphoto" Target="../media/image351.wdp" /><Relationship Id="rId9" Type="http://schemas.microsoft.com/office/2007/relationships/hdphoto" Target="../media/image352.wdp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61.jpeg" /><Relationship Id="rId11" Type="http://schemas.openxmlformats.org/officeDocument/2006/relationships/image" Target="../media/image362.jpeg" /><Relationship Id="rId2" Type="http://schemas.openxmlformats.org/officeDocument/2006/relationships/image" Target="../media/image2.jpeg" /><Relationship Id="rId3" Type="http://schemas.openxmlformats.org/officeDocument/2006/relationships/image" Target="../media/image355.jpeg" /><Relationship Id="rId4" Type="http://schemas.openxmlformats.org/officeDocument/2006/relationships/image" Target="../media/image356.jpeg" /><Relationship Id="rId5" Type="http://schemas.openxmlformats.org/officeDocument/2006/relationships/image" Target="../media/image3.png" /><Relationship Id="rId6" Type="http://schemas.microsoft.com/office/2007/relationships/hdphoto" Target="../media/image357.wdp" /><Relationship Id="rId7" Type="http://schemas.microsoft.com/office/2007/relationships/hdphoto" Target="../media/image358.wdp" /><Relationship Id="rId8" Type="http://schemas.microsoft.com/office/2007/relationships/hdphoto" Target="../media/image359.wdp" /><Relationship Id="rId9" Type="http://schemas.openxmlformats.org/officeDocument/2006/relationships/image" Target="../media/image360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.jpeg" /><Relationship Id="rId3" Type="http://schemas.openxmlformats.org/officeDocument/2006/relationships/image" Target="../media/image28.jpeg" /><Relationship Id="rId4" Type="http://schemas.openxmlformats.org/officeDocument/2006/relationships/image" Target="../media/image29.jpeg" /><Relationship Id="rId5" Type="http://schemas.openxmlformats.org/officeDocument/2006/relationships/image" Target="../media/image30.jpeg" /><Relationship Id="rId6" Type="http://schemas.openxmlformats.org/officeDocument/2006/relationships/image" Target="../media/image31.jpe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70.jpeg" /><Relationship Id="rId11" Type="http://schemas.openxmlformats.org/officeDocument/2006/relationships/image" Target="../media/image371.jpeg" /><Relationship Id="rId2" Type="http://schemas.openxmlformats.org/officeDocument/2006/relationships/image" Target="../media/image363.jpeg" /><Relationship Id="rId3" Type="http://schemas.openxmlformats.org/officeDocument/2006/relationships/image" Target="../media/image364.jpeg" /><Relationship Id="rId4" Type="http://schemas.openxmlformats.org/officeDocument/2006/relationships/image" Target="../media/image365.jpeg" /><Relationship Id="rId5" Type="http://schemas.openxmlformats.org/officeDocument/2006/relationships/image" Target="../media/image366.jpeg" /><Relationship Id="rId6" Type="http://schemas.openxmlformats.org/officeDocument/2006/relationships/image" Target="../media/image3.png" /><Relationship Id="rId7" Type="http://schemas.microsoft.com/office/2007/relationships/hdphoto" Target="../media/image367.wdp" /><Relationship Id="rId8" Type="http://schemas.microsoft.com/office/2007/relationships/hdphoto" Target="../media/image368.wdp" /><Relationship Id="rId9" Type="http://schemas.microsoft.com/office/2007/relationships/hdphoto" Target="../media/image369.wdp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.jpeg" /><Relationship Id="rId3" Type="http://schemas.openxmlformats.org/officeDocument/2006/relationships/image" Target="../media/image33.jpeg" /><Relationship Id="rId4" Type="http://schemas.openxmlformats.org/officeDocument/2006/relationships/image" Target="../media/image34.jpeg" /><Relationship Id="rId5" Type="http://schemas.openxmlformats.org/officeDocument/2006/relationships/image" Target="../media/image22.png" /><Relationship Id="rId6" Type="http://schemas.openxmlformats.org/officeDocument/2006/relationships/image" Target="../media/image35.jpeg" /><Relationship Id="rId7" Type="http://schemas.openxmlformats.org/officeDocument/2006/relationships/image" Target="../media/image3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jpeg" /><Relationship Id="rId3" Type="http://schemas.openxmlformats.org/officeDocument/2006/relationships/image" Target="../media/image38.jpeg" /><Relationship Id="rId4" Type="http://schemas.openxmlformats.org/officeDocument/2006/relationships/image" Target="../media/image39.jpeg" /><Relationship Id="rId5" Type="http://schemas.openxmlformats.org/officeDocument/2006/relationships/image" Target="../media/image3.png" /><Relationship Id="rId6" Type="http://schemas.microsoft.com/office/2007/relationships/hdphoto" Target="../media/image40.wdp" /><Relationship Id="rId7" Type="http://schemas.microsoft.com/office/2007/relationships/hdphoto" Target="../media/image41.wdp" /><Relationship Id="rId8" Type="http://schemas.microsoft.com/office/2007/relationships/hdphoto" Target="../media/image42.wdp" /><Relationship Id="rId9" Type="http://schemas.openxmlformats.org/officeDocument/2006/relationships/image" Target="../media/image43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hdphoto" Target="../media/image51.wdp" /><Relationship Id="rId11" Type="http://schemas.openxmlformats.org/officeDocument/2006/relationships/image" Target="../media/image52.jpeg" /><Relationship Id="rId2" Type="http://schemas.openxmlformats.org/officeDocument/2006/relationships/image" Target="../media/image44.jpeg" /><Relationship Id="rId3" Type="http://schemas.openxmlformats.org/officeDocument/2006/relationships/image" Target="../media/image45.png" /><Relationship Id="rId4" Type="http://schemas.openxmlformats.org/officeDocument/2006/relationships/image" Target="../media/image46.jpeg" /><Relationship Id="rId5" Type="http://schemas.openxmlformats.org/officeDocument/2006/relationships/image" Target="../media/image47.jpeg" /><Relationship Id="rId6" Type="http://schemas.openxmlformats.org/officeDocument/2006/relationships/image" Target="../media/image48.jpeg" /><Relationship Id="rId7" Type="http://schemas.openxmlformats.org/officeDocument/2006/relationships/image" Target="../media/image3.png" /><Relationship Id="rId8" Type="http://schemas.microsoft.com/office/2007/relationships/hdphoto" Target="../media/image49.wdp" /><Relationship Id="rId9" Type="http://schemas.microsoft.com/office/2007/relationships/hdphoto" Target="../media/image50.wdp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3.jpeg" /><Relationship Id="rId3" Type="http://schemas.openxmlformats.org/officeDocument/2006/relationships/image" Target="../media/image54.jpeg" /><Relationship Id="rId4" Type="http://schemas.openxmlformats.org/officeDocument/2006/relationships/image" Target="../media/image55.jpeg" /><Relationship Id="rId5" Type="http://schemas.openxmlformats.org/officeDocument/2006/relationships/image" Target="../media/image3.png" /><Relationship Id="rId6" Type="http://schemas.microsoft.com/office/2007/relationships/hdphoto" Target="../media/image56.wdp" /><Relationship Id="rId7" Type="http://schemas.microsoft.com/office/2007/relationships/hdphoto" Target="../media/image57.wdp" /><Relationship Id="rId8" Type="http://schemas.microsoft.com/office/2007/relationships/hdphoto" Target="../media/image58.wdp" /><Relationship Id="rId9" Type="http://schemas.openxmlformats.org/officeDocument/2006/relationships/image" Target="../media/image59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962368" cy="6858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63037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КАЛЕНДАРЬ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событийных мероприятий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в Солигорском районе  </a:t>
            </a:r>
            <a:br>
              <a:rPr lang="ru-RU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</a:br>
            <a:r>
              <a:rPr lang="ru-RU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 в 2026 году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2CDAF0-9ACD-5478-0FF8-EE011E33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"/>
            <a:ext cx="9144000" cy="68565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3F1E60-02E4-433F-8B6A-1B2BEB4CB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73" y="3145679"/>
            <a:ext cx="2039200" cy="288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B2214-13DF-4FD3-A87C-3E493CC83701}"/>
              </a:ext>
            </a:extLst>
          </p:cNvPr>
          <p:cNvSpPr txBox="1"/>
          <p:nvPr/>
        </p:nvSpPr>
        <p:spPr>
          <a:xfrm>
            <a:off x="260821" y="1329674"/>
            <a:ext cx="6527810" cy="2462213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Проект  направлен на приобщение общества к знакомству с белорусской народной музыкальной культурой и проводится совместно </a:t>
            </a:r>
            <a:b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с РОО «Белая Русь». В проекте участвуют творческие коллективы </a:t>
            </a:r>
            <a:b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государственного учреждения образования «Солигорская детская школа искусств». В концерте также принимают участие любительские                         и профессиональные творческие коллективы Республики Беларусь. </a:t>
            </a:r>
          </a:p>
          <a:p>
            <a:pPr algn="just"/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       Участники исполняют белорусские народные произведения, произведения белорусских авторов, знакомят зрителей с фольклорным            и стилизованным музыкальным материалом. Мероприятие способствует образованию народно-патриотических чувств, формирует любовь к своей земле и чувство гордости за свою Родину.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2ACDDE-A01B-4676-ADBB-CFE324EF1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" y="4005064"/>
            <a:ext cx="3538659" cy="163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73A24A-93E0-4D25-BEBB-F1F32F3D4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r="5797"/>
          <a:stretch>
            <a:fillRect/>
          </a:stretch>
        </p:blipFill>
        <p:spPr>
          <a:xfrm>
            <a:off x="6911392" y="1582776"/>
            <a:ext cx="2039200" cy="1397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9457D65-CC93-AD78-5960-1D7A363A6D8C}"/>
              </a:ext>
            </a:extLst>
          </p:cNvPr>
          <p:cNvSpPr/>
          <p:nvPr/>
        </p:nvSpPr>
        <p:spPr>
          <a:xfrm>
            <a:off x="2041133" y="527043"/>
            <a:ext cx="3507111" cy="762500"/>
          </a:xfrm>
          <a:prstGeom prst="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cs typeface="Calibri" pitchFamily="34" charset="0"/>
              </a:rPr>
              <a:t>Проект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cs typeface="Calibri" pitchFamily="34" charset="0"/>
              </a:rPr>
              <a:t>«З любоўю да Беларусі»</a:t>
            </a:r>
            <a:endParaRPr lang="ru-RU" altLang="ru-RU" sz="1500" b="1">
              <a:solidFill>
                <a:schemeClr val="accent5">
                  <a:lumMod val="75000"/>
                </a:schemeClr>
              </a:solidFill>
              <a:latin typeface="Arial Black" pitchFamily="34" charset="0"/>
              <a:cs typeface="Calibri" pitchFamily="34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52FF1F0A-99B2-C308-1FC8-1F3FA6713F08}"/>
              </a:ext>
            </a:extLst>
          </p:cNvPr>
          <p:cNvSpPr/>
          <p:nvPr/>
        </p:nvSpPr>
        <p:spPr>
          <a:xfrm rot="21218826">
            <a:off x="6903588" y="500614"/>
            <a:ext cx="1800436" cy="517487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6">
                <a:alpha val="76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92D05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март</a:t>
            </a:r>
            <a:endParaRPr lang="ru-RU" sz="3600">
              <a:solidFill>
                <a:srgbClr val="92D050"/>
              </a:solidFill>
              <a:ea typeface="Calibri"/>
              <a:cs typeface="Times New Roman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EB6EEF9-D573-F1E8-93B7-D3243EACB474}"/>
              </a:ext>
            </a:extLst>
          </p:cNvPr>
          <p:cNvGrpSpPr/>
          <p:nvPr/>
        </p:nvGrpSpPr>
        <p:grpSpPr>
          <a:xfrm>
            <a:off x="0" y="6083502"/>
            <a:ext cx="9163050" cy="664495"/>
            <a:chOff x="-19050" y="6216003"/>
            <a:chExt cx="9163050" cy="66449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FB7F068-1ABB-27B8-D072-F1C1FCC94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4BE631A-339F-01AB-4947-813F43DD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D2CB483-18F0-3ACF-DA3F-5C328BAC5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9AFF27-71C1-454E-A41C-1908C86683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78" y="4478924"/>
            <a:ext cx="2945969" cy="1657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601123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D4292C-50F2-6651-0ABC-D0296A9D2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8" y="17981"/>
            <a:ext cx="9144000" cy="68565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881999-368B-234F-31B2-312AA7F1F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2648317"/>
            <a:ext cx="2469738" cy="1649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815CCE8-0305-CCA9-F2C9-0A75876C08DF}"/>
              </a:ext>
            </a:extLst>
          </p:cNvPr>
          <p:cNvGrpSpPr/>
          <p:nvPr/>
        </p:nvGrpSpPr>
        <p:grpSpPr>
          <a:xfrm>
            <a:off x="0" y="6083502"/>
            <a:ext cx="9163050" cy="664495"/>
            <a:chOff x="-19050" y="6216003"/>
            <a:chExt cx="9163050" cy="66449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A016253-558C-0531-FEF6-A8F4A890E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79F5231-0286-780B-55F8-6C3057FA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AE743B-EE3C-9772-E58B-0BADFD8F7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0DB69F-AEF9-715C-911C-35B1404A0D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777" y="4257316"/>
            <a:ext cx="2520527" cy="1683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ая прямоугольная выноска 8">
            <a:extLst>
              <a:ext uri="{FF2B5EF4-FFF2-40B4-BE49-F238E27FC236}">
                <a16:creationId xmlns:a16="http://schemas.microsoft.com/office/drawing/2014/main" id="{E5B1E84B-B10F-B06A-815F-AB2F2BDC3055}"/>
              </a:ext>
            </a:extLst>
          </p:cNvPr>
          <p:cNvSpPr/>
          <p:nvPr/>
        </p:nvSpPr>
        <p:spPr>
          <a:xfrm rot="21145470">
            <a:off x="6814570" y="179598"/>
            <a:ext cx="1955458" cy="44734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6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3366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2800">
              <a:solidFill>
                <a:srgbClr val="336600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3E097B-3462-2365-9398-331FF3F59D1B}"/>
              </a:ext>
            </a:extLst>
          </p:cNvPr>
          <p:cNvSpPr/>
          <p:nvPr/>
        </p:nvSpPr>
        <p:spPr>
          <a:xfrm>
            <a:off x="224628" y="247221"/>
            <a:ext cx="6048672" cy="1368152"/>
          </a:xfrm>
          <a:prstGeom prst="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cs typeface="Calibri" pitchFamily="34" charset="0"/>
              </a:rPr>
              <a:t>Праздничная программа, посвящённая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cs typeface="Calibri" pitchFamily="34" charset="0"/>
              </a:rPr>
              <a:t>Дню единения народов Беларуси и России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Calibri" pitchFamily="34" charset="0"/>
              </a:rPr>
              <a:t>«У нас единая планета,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Calibri" pitchFamily="34" charset="0"/>
              </a:rPr>
              <a:t>у нас единая семья»</a:t>
            </a:r>
            <a:endParaRPr lang="ru-RU" altLang="ru-RU" sz="1500" b="1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A12E8-CE3D-EA85-A187-9B5C6EC3281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206" t="7505" r="7538" b="7481"/>
          <a:stretch>
            <a:fillRect/>
          </a:stretch>
        </p:blipFill>
        <p:spPr>
          <a:xfrm>
            <a:off x="5694494" y="1154394"/>
            <a:ext cx="2563890" cy="1649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A493A3-ABCC-9C38-B081-1F97DEFF2D4B}"/>
              </a:ext>
            </a:extLst>
          </p:cNvPr>
          <p:cNvSpPr txBox="1"/>
          <p:nvPr/>
        </p:nvSpPr>
        <p:spPr>
          <a:xfrm>
            <a:off x="614179" y="1844613"/>
            <a:ext cx="4921562" cy="2677656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    2 апреля в учреждениях культуры Солигорского района ежегодно проходят праздничные программы, посвящённые Дню единения народов Беларуси и России.</a:t>
            </a:r>
          </a:p>
          <a:p>
            <a:pPr algn="just"/>
            <a:endParaRPr lang="ru-RU" sz="1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    Этот день символизирует нерушимую братскую дружбу, общую историю и созидательное будущее наших народов.</a:t>
            </a:r>
          </a:p>
          <a:p>
            <a:pPr algn="just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    В программе: торжественная часть с выступлениями почётных гостей, концерты с участием творческих коллективов, выставки, рассказывающие об истории союзного государства, тематические мастер-классы            и интерактивные площадки для всей семьи.</a:t>
            </a:r>
          </a:p>
        </p:txBody>
      </p:sp>
    </p:spTree>
    <p:extLst>
      <p:ext uri="{BB962C8B-B14F-4D97-AF65-F5344CB8AC3E}">
        <p14:creationId xmlns:p14="http://schemas.microsoft.com/office/powerpoint/2010/main" val="367366069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7F3F7-8A3A-401A-1A00-C1E327C29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r="15303"/>
          <a:stretch>
            <a:fillRect/>
          </a:stretch>
        </p:blipFill>
        <p:spPr>
          <a:xfrm>
            <a:off x="-108519" y="0"/>
            <a:ext cx="925252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178" y="332656"/>
            <a:ext cx="4840902" cy="920468"/>
          </a:xfrm>
          <a:prstGeom prst="rect">
            <a:avLst/>
          </a:prstGeom>
          <a:solidFill>
            <a:schemeClr val="bg1">
              <a:alpha val="63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команд КВН учащейся молодежи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«Юмор.</a:t>
            </a:r>
            <a:r>
              <a:rPr lang="en-US" altLang="ru-RU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</a:t>
            </a:r>
            <a:r>
              <a:rPr lang="ru-RU" altLang="ru-RU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rot="-840000">
            <a:off x="6102651" y="158757"/>
            <a:ext cx="2774169" cy="52486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B686DA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cap="all">
                <a:solidFill>
                  <a:srgbClr val="B686DA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4000">
              <a:solidFill>
                <a:srgbClr val="B686DA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244FD6-8CCC-6342-9D4D-6E39B3EBBB57}"/>
              </a:ext>
            </a:extLst>
          </p:cNvPr>
          <p:cNvSpPr/>
          <p:nvPr/>
        </p:nvSpPr>
        <p:spPr>
          <a:xfrm>
            <a:off x="467891" y="1417649"/>
            <a:ext cx="4539384" cy="2722546"/>
          </a:xfrm>
          <a:prstGeom prst="rect">
            <a:avLst/>
          </a:prstGeom>
          <a:solidFill>
            <a:schemeClr val="bg1">
              <a:alpha val="7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>
              <a:solidFill>
                <a:schemeClr val="tx1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Как известно, без шуток и смеха  наша жизнь была бы скучна и неинтересна. Ежегодно              в апреле в Солигорске играют в КВН. Игры проходят весело, живо, интересно и, конечно, профессионально. Меткость слова, острота взгляда, высота голоса, глубина погружения          в образ, продолжительность оваций, активность болельщиков… И всем этим богат районный конкурс команд КВН учащейся и работающей молодежи. Приглашаем!</a:t>
            </a: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900" b="1">
              <a:solidFill>
                <a:schemeClr val="tx1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C7EFCE-F73C-C450-AE9A-75E9880A3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832043"/>
            <a:ext cx="2689648" cy="179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86D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813349-33A6-DBB3-BD6B-D570F6206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8519" r="6802" b="7146"/>
          <a:stretch>
            <a:fillRect/>
          </a:stretch>
        </p:blipFill>
        <p:spPr>
          <a:xfrm>
            <a:off x="5964562" y="918113"/>
            <a:ext cx="2689648" cy="1724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86D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F4BA22F-DB44-915A-6AEF-3E96B2D5B784}"/>
              </a:ext>
            </a:extLst>
          </p:cNvPr>
          <p:cNvGrpSpPr/>
          <p:nvPr/>
        </p:nvGrpSpPr>
        <p:grpSpPr>
          <a:xfrm>
            <a:off x="-19050" y="6072036"/>
            <a:ext cx="9163050" cy="664495"/>
            <a:chOff x="-19050" y="6216003"/>
            <a:chExt cx="9163050" cy="66449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631DB81-6DA4-040B-2F11-B66CC8149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5B9D2B1-AFC6-6676-4797-2ADF431CF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6DB786A-C01D-BBF7-2AB4-56A5807A5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B78B9F-8824-96CD-912A-DF5F81C72F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r="4634"/>
          <a:stretch>
            <a:fillRect/>
          </a:stretch>
        </p:blipFill>
        <p:spPr>
          <a:xfrm>
            <a:off x="536672" y="4442692"/>
            <a:ext cx="4289956" cy="2082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86D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FC4212-2AB3-607A-B53A-08172C0971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18461"/>
            <a:ext cx="2689648" cy="179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86D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FAE9BF-D590-60B1-1500-A061CB4AE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0" r="6620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298E22-9D4C-41C3-B879-EC1DFCF98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b="18255"/>
          <a:stretch>
            <a:fillRect/>
          </a:stretch>
        </p:blipFill>
        <p:spPr>
          <a:xfrm>
            <a:off x="5652120" y="836712"/>
            <a:ext cx="3236354" cy="3383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54A53C-F631-47AA-9B66-B53F3E02D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8"/>
          <a:stretch>
            <a:fillRect/>
          </a:stretch>
        </p:blipFill>
        <p:spPr>
          <a:xfrm>
            <a:off x="250694" y="3080632"/>
            <a:ext cx="5150734" cy="275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CD5A59-2CC7-49C3-A967-338580163D22}"/>
              </a:ext>
            </a:extLst>
          </p:cNvPr>
          <p:cNvSpPr txBox="1"/>
          <p:nvPr/>
        </p:nvSpPr>
        <p:spPr>
          <a:xfrm>
            <a:off x="220309" y="264756"/>
            <a:ext cx="527226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83972"/>
                </a:solidFill>
              </a:rPr>
              <a:t>Литературный вечер «Слово во славу книг» </a:t>
            </a:r>
          </a:p>
          <a:p>
            <a:pPr algn="ctr"/>
            <a:r>
              <a:rPr lang="ru-RU" b="1">
                <a:solidFill>
                  <a:srgbClr val="083972"/>
                </a:solidFill>
              </a:rPr>
              <a:t>к Всемирному дню книг и авторского права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E6411-AB39-4F7D-874B-7FE0134F0E70}"/>
              </a:ext>
            </a:extLst>
          </p:cNvPr>
          <p:cNvSpPr txBox="1"/>
          <p:nvPr/>
        </p:nvSpPr>
        <p:spPr>
          <a:xfrm>
            <a:off x="212717" y="1001277"/>
            <a:ext cx="5272269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rgbClr val="083972"/>
                </a:solidFill>
              </a:rPr>
              <a:t>Ежегодно в Солигорской районной центральной библиотеки проходят встречи </a:t>
            </a:r>
          </a:p>
          <a:p>
            <a:pPr algn="ctr"/>
            <a:r>
              <a:rPr lang="ru-RU" sz="1600">
                <a:solidFill>
                  <a:srgbClr val="083972"/>
                </a:solidFill>
              </a:rPr>
              <a:t>с писателем-земляком Ф.Ф. Гуриновичем. </a:t>
            </a:r>
          </a:p>
          <a:p>
            <a:pPr algn="ctr"/>
            <a:endParaRPr lang="ru-RU" sz="1600">
              <a:solidFill>
                <a:srgbClr val="083972"/>
              </a:solidFill>
            </a:endParaRPr>
          </a:p>
          <a:p>
            <a:pPr algn="ctr"/>
            <a:r>
              <a:rPr lang="ru-RU" sz="1600">
                <a:solidFill>
                  <a:srgbClr val="083972"/>
                </a:solidFill>
              </a:rPr>
              <a:t>Библиотекари знакомят ребят с творчеством писателя, </a:t>
            </a:r>
          </a:p>
          <a:p>
            <a:pPr algn="ctr"/>
            <a:r>
              <a:rPr lang="ru-RU" sz="1600">
                <a:solidFill>
                  <a:srgbClr val="083972"/>
                </a:solidFill>
              </a:rPr>
              <a:t>с историей появления Всемирного дня книги </a:t>
            </a:r>
          </a:p>
          <a:p>
            <a:pPr algn="ctr"/>
            <a:r>
              <a:rPr lang="ru-RU" sz="1600">
                <a:solidFill>
                  <a:srgbClr val="083972"/>
                </a:solidFill>
              </a:rPr>
              <a:t>и авторского права.</a:t>
            </a:r>
          </a:p>
        </p:txBody>
      </p:sp>
      <p:sp>
        <p:nvSpPr>
          <p:cNvPr id="4" name="Скругленная прямоугольная выноска 8">
            <a:extLst>
              <a:ext uri="{FF2B5EF4-FFF2-40B4-BE49-F238E27FC236}">
                <a16:creationId xmlns:a16="http://schemas.microsoft.com/office/drawing/2014/main" id="{747A81D6-C761-2E6D-AEAD-2F67865A1989}"/>
              </a:ext>
            </a:extLst>
          </p:cNvPr>
          <p:cNvSpPr/>
          <p:nvPr/>
        </p:nvSpPr>
        <p:spPr>
          <a:xfrm rot="21145470">
            <a:off x="6814570" y="179598"/>
            <a:ext cx="1955458" cy="44734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6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3366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2800">
              <a:solidFill>
                <a:srgbClr val="336600"/>
              </a:solidFill>
              <a:ea typeface="Calibri"/>
              <a:cs typeface="Times New Roman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EEDB845-7D04-8FAD-91F7-436AD1D770C0}"/>
              </a:ext>
            </a:extLst>
          </p:cNvPr>
          <p:cNvGrpSpPr/>
          <p:nvPr/>
        </p:nvGrpSpPr>
        <p:grpSpPr>
          <a:xfrm>
            <a:off x="0" y="6071273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50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ABBF073-FE66-4866-B09B-AFC6B4B3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4ACB8C9-7AC2-E6DF-87D3-AB0762E5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089E767-CCC2-587F-B283-C93A23CDA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80FA73-FF57-46A8-BD9E-A3CA6E975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15" y="4374801"/>
            <a:ext cx="3392603" cy="2261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863998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49662"/>
            <a:ext cx="9144793" cy="71573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322" y="870853"/>
            <a:ext cx="5871819" cy="1926168"/>
          </a:xfrm>
          <a:prstGeom prst="rect">
            <a:avLst/>
          </a:prstGeom>
          <a:solidFill>
            <a:srgbClr val="92D050">
              <a:alpha val="39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just" eaLnBrk="1" fontAlgn="auto" hangingPunct="1">
              <a:lnSpc>
                <a:spcPts val="19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be-BY" sz="200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be-BY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2026 году в середине апреля традиционная выставка </a:t>
            </a:r>
            <a:r>
              <a:rPr lang="be-BY" b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be-BY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be-BY" b="1">
                <a:solidFill>
                  <a:srgbClr val="F19B6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be-BY" b="1">
                <a:solidFill>
                  <a:srgbClr val="FFFF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be-BY" b="1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be-BY" b="1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be-BY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be-BY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be-BY" b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be-BY" b="1">
                <a:solidFill>
                  <a:srgbClr val="F19B6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be-BY" b="1">
                <a:solidFill>
                  <a:srgbClr val="FF6699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be-BY" b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be-BY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пройдет в галерее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учреждения образования «Солигорская детская художественная школа искусств». </a:t>
            </a:r>
          </a:p>
          <a:p>
            <a:pPr lvl="0" algn="just" eaLnBrk="1" fontAlgn="auto" hangingPunct="1">
              <a:lnSpc>
                <a:spcPts val="19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На ней будут представлены произведения живописи, графики, а также работы декоративно-прикладного искусства педагогов и выпускников школы.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231" y="2966352"/>
            <a:ext cx="2879977" cy="192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62" y="860212"/>
            <a:ext cx="2400493" cy="180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34F3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FFB732-91B0-D576-40DC-2DE8DD71C36C}"/>
              </a:ext>
            </a:extLst>
          </p:cNvPr>
          <p:cNvSpPr/>
          <p:nvPr/>
        </p:nvSpPr>
        <p:spPr>
          <a:xfrm>
            <a:off x="695108" y="214838"/>
            <a:ext cx="4963745" cy="52322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800" b="1">
                <a:solidFill>
                  <a:srgbClr val="FF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800" b="1">
                <a:solidFill>
                  <a:schemeClr val="accent2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altLang="ru-RU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altLang="ru-RU" sz="2800" b="1">
                <a:solidFill>
                  <a:srgbClr val="0070C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ru-RU" sz="2800" b="1">
                <a:solidFill>
                  <a:srgbClr val="00B05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800" b="1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altLang="ru-RU" sz="2800" b="1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altLang="ru-RU" sz="2800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altLang="ru-RU" sz="2800" b="1">
                <a:solidFill>
                  <a:srgbClr val="FF66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altLang="ru-RU" sz="2800" b="1">
                <a:solidFill>
                  <a:srgbClr val="FF6699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</a:p>
        </p:txBody>
      </p:sp>
      <p:sp>
        <p:nvSpPr>
          <p:cNvPr id="4" name="Скругленная прямоугольная выноска 8">
            <a:extLst>
              <a:ext uri="{FF2B5EF4-FFF2-40B4-BE49-F238E27FC236}">
                <a16:creationId xmlns:a16="http://schemas.microsoft.com/office/drawing/2014/main" id="{9224DCA0-6887-4E11-FD89-00391DED9313}"/>
              </a:ext>
            </a:extLst>
          </p:cNvPr>
          <p:cNvSpPr/>
          <p:nvPr/>
        </p:nvSpPr>
        <p:spPr>
          <a:xfrm rot="21145470">
            <a:off x="6690779" y="126944"/>
            <a:ext cx="1955458" cy="44734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280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32960B6-14EC-E7DA-C406-0E1DD9D75B51}"/>
              </a:ext>
            </a:extLst>
          </p:cNvPr>
          <p:cNvGrpSpPr/>
          <p:nvPr/>
        </p:nvGrpSpPr>
        <p:grpSpPr>
          <a:xfrm>
            <a:off x="0" y="6071273"/>
            <a:ext cx="9143999" cy="664495"/>
            <a:chOff x="-19050" y="6216003"/>
            <a:chExt cx="9143999" cy="664495"/>
          </a:xfrm>
          <a:effectLst>
            <a:glow rad="127000">
              <a:schemeClr val="accent2">
                <a:lumMod val="60000"/>
                <a:lumOff val="40000"/>
                <a:alpha val="28000"/>
              </a:schemeClr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F0D2487-89B5-5C6F-2FE6-95C5E26DB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D3851F9-6886-31BE-EF28-4408580FD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9B26BC2-5E2F-420A-9B08-92518D80C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8" name="Picture 2" descr="D:\Выставки\арт-апрель\Арт- апрель 2025\открытие\IMG-2a80641c3fae1b535b9bc922391bdc8f-V.jpg">
            <a:extLst>
              <a:ext uri="{FF2B5EF4-FFF2-40B4-BE49-F238E27FC236}">
                <a16:creationId xmlns:a16="http://schemas.microsoft.com/office/drawing/2014/main" id="{80A3201F-6497-DDB9-4413-0E18E3AF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5"/>
          <a:stretch>
            <a:fillRect/>
          </a:stretch>
        </p:blipFill>
        <p:spPr bwMode="auto">
          <a:xfrm>
            <a:off x="1041250" y="4728628"/>
            <a:ext cx="2988816" cy="194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D:\Выставки\арт-апрель\Арт- апрель 2025\открытие\IMG-b687ce12c6d04105a61037168816e282-V.jpg">
            <a:extLst>
              <a:ext uri="{FF2B5EF4-FFF2-40B4-BE49-F238E27FC236}">
                <a16:creationId xmlns:a16="http://schemas.microsoft.com/office/drawing/2014/main" id="{FC3371C3-4F93-8869-72DB-65BF891B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/>
          <a:stretch>
            <a:fillRect/>
          </a:stretch>
        </p:blipFill>
        <p:spPr bwMode="auto">
          <a:xfrm>
            <a:off x="143024" y="2973309"/>
            <a:ext cx="2763443" cy="192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92" y="4530105"/>
            <a:ext cx="2740217" cy="2055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98E8D2-D862-A3E1-39E6-A708097267B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291" t="3487" r="6782" b="50921"/>
          <a:stretch>
            <a:fillRect/>
          </a:stretch>
        </p:blipFill>
        <p:spPr>
          <a:xfrm>
            <a:off x="6468263" y="2877629"/>
            <a:ext cx="2400492" cy="1913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FD53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2954345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868C71-25AD-99FE-512C-B609C0CDD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/>
          <a:stretch>
            <a:fillRect/>
          </a:stretch>
        </p:blipFill>
        <p:spPr>
          <a:xfrm>
            <a:off x="0" y="-1"/>
            <a:ext cx="9179396" cy="686626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0D6094-49F5-A04B-0D66-55A4D5631020}"/>
              </a:ext>
            </a:extLst>
          </p:cNvPr>
          <p:cNvSpPr/>
          <p:nvPr/>
        </p:nvSpPr>
        <p:spPr>
          <a:xfrm>
            <a:off x="3330586" y="414564"/>
            <a:ext cx="2891358" cy="6123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9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Calibri" pitchFamily="34" charset="0"/>
              </a:rPr>
              <a:t>Обряд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9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Calibri" pitchFamily="34" charset="0"/>
              </a:rPr>
              <a:t>«Закалыхванне»</a:t>
            </a:r>
            <a:endParaRPr lang="ru-RU" altLang="ru-RU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Aft>
                <a:spcPts val="1000"/>
              </a:spcAft>
              <a:defRPr/>
            </a:pPr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ая прямоугольная выноска 8">
            <a:extLst>
              <a:ext uri="{FF2B5EF4-FFF2-40B4-BE49-F238E27FC236}">
                <a16:creationId xmlns:a16="http://schemas.microsoft.com/office/drawing/2014/main" id="{BA88ABDE-691A-B493-E227-97886E2A5BA1}"/>
              </a:ext>
            </a:extLst>
          </p:cNvPr>
          <p:cNvSpPr/>
          <p:nvPr/>
        </p:nvSpPr>
        <p:spPr>
          <a:xfrm rot="21019360">
            <a:off x="6771370" y="394176"/>
            <a:ext cx="2243490" cy="44734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3366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3200">
              <a:solidFill>
                <a:srgbClr val="336600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93C1A2-58B0-74E8-A3F6-A9912E5D83B1}"/>
              </a:ext>
            </a:extLst>
          </p:cNvPr>
          <p:cNvSpPr/>
          <p:nvPr/>
        </p:nvSpPr>
        <p:spPr>
          <a:xfrm>
            <a:off x="683568" y="1235696"/>
            <a:ext cx="8115540" cy="3007170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b="1">
              <a:solidFill>
                <a:srgbClr val="000000"/>
              </a:solidFill>
              <a:latin typeface="Segoe Print" panose="02000600000000000000" pitchFamily="2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ru-RU" altLang="ru-RU" sz="1900" b="1">
              <a:latin typeface="Arial Black" pitchFamily="34" charset="0"/>
              <a:cs typeface="Calibri" pitchFamily="34" charset="0"/>
            </a:endParaRPr>
          </a:p>
          <a:p>
            <a:pPr algn="just" eaLnBrk="1" hangingPunct="1">
              <a:defRPr/>
            </a:pPr>
            <a:r>
              <a:rPr lang="ru-RU" sz="1600">
                <a:latin typeface="Times New Roman" pitchFamily="18" charset="0"/>
                <a:cs typeface="Times New Roman" panose="02020603050405020304" pitchFamily="18" charset="0"/>
              </a:rPr>
              <a:t>        </a:t>
            </a:r>
            <a:r>
              <a:rPr 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Солигорский край открыт и гостеприимен, богат культурой и особым колоритом. Здесь не забывают о своих корнях – чтят традиции предков. В деревне Гаврильчицы из года в год возрождают и сохраняют богатое культурное наследие. Здесь каждый год встречают Благовещение старинным обрядом </a:t>
            </a:r>
            <a:r>
              <a:rPr lang="ru-RU" altLang="ru-RU" sz="16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«Закалыхванне». </a:t>
            </a: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Ежегодно 7 апреля на Благовещение жители деревни Гаврильчицы собираются вместе: </a:t>
            </a:r>
            <a:r>
              <a:rPr lang="be-BY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встречают весну, танцуют, поют песни. Одним из элементов обряда </a:t>
            </a:r>
            <a:r>
              <a:rPr lang="ru-RU" sz="16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«Закалыхванне» </a:t>
            </a:r>
            <a:r>
              <a:rPr 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является установка высоких качель.</a:t>
            </a:r>
            <a:r>
              <a:rPr lang="be-BY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</a:p>
          <a:p>
            <a:pPr algn="just" eaLnBrk="1" hangingPunct="1">
              <a:defRPr/>
            </a:pPr>
            <a:r>
              <a:rPr lang="be-BY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 преданию наших предков, взлетая вверх на качелях, нужно загадать самое сокровенное желание, пожелать счастья и здоровья своим родным и близким, а молодой девушке признаться кого она любит. </a:t>
            </a:r>
            <a:r>
              <a:rPr lang="be-BY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Девушки, качаясь на качелях, выкрикивают имена парней, с которыми собираются связать судьбу. Есть примета: чем выше девушка раскачается на качелях, тем быстрее она выйдет замуж. </a:t>
            </a:r>
            <a:endParaRPr lang="ru-RU" altLang="ru-RU" sz="14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14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ABBCE99-6812-20C7-037A-F5FCD9BDC8A0}"/>
              </a:ext>
            </a:extLst>
          </p:cNvPr>
          <p:cNvGrpSpPr/>
          <p:nvPr/>
        </p:nvGrpSpPr>
        <p:grpSpPr>
          <a:xfrm>
            <a:off x="0" y="6071273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50000"/>
                <a:alpha val="28000"/>
              </a:scheme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9964E94-A43F-F3FB-48DD-20A76297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1F22F85-8F8E-0E42-4F8D-3B54A825D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F30A4B6-A686-CA12-0D3D-9F624F09F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6A3826-C503-A1A6-48C0-B1D50629F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13" y="4424150"/>
            <a:ext cx="2977634" cy="198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03069A-389D-642A-7D80-E4BE3DFC68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096" y="4711731"/>
            <a:ext cx="2961213" cy="182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CD1C74-9E7C-0B48-04C2-68A0A99851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694" t="23128" r="13744"/>
          <a:stretch>
            <a:fillRect/>
          </a:stretch>
        </p:blipFill>
        <p:spPr>
          <a:xfrm>
            <a:off x="6448758" y="4451634"/>
            <a:ext cx="2590538" cy="1936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D824D1-2E46-F6CB-BE72-016A65E8C4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53" r="25930"/>
          <a:stretch>
            <a:fillRect/>
          </a:stretch>
        </p:blipFill>
        <p:spPr>
          <a:xfrm>
            <a:off x="0" y="-10691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ED0190-D631-462E-8B41-E21C2E37AEB0}"/>
              </a:ext>
            </a:extLst>
          </p:cNvPr>
          <p:cNvSpPr txBox="1"/>
          <p:nvPr/>
        </p:nvSpPr>
        <p:spPr>
          <a:xfrm>
            <a:off x="-461983" y="1750631"/>
            <a:ext cx="6981287" cy="4463914"/>
          </a:xfrm>
          <a:prstGeom prst="rect">
            <a:avLst/>
          </a:prstGeom>
          <a:solidFill>
            <a:srgbClr val="99FFCC">
              <a:alpha val="17000"/>
            </a:srgbClr>
          </a:solidFill>
        </p:spPr>
        <p:txBody>
          <a:bodyPr wrap="square" rtlCol="0">
            <a:spAutoFit/>
          </a:bodyPr>
          <a:lstStyle/>
          <a:p>
            <a:pPr marL="674370" indent="337185" algn="just">
              <a:spcAft>
                <a:spcPts val="600"/>
              </a:spcAft>
            </a:pPr>
            <a:r>
              <a:rPr lang="ru-RU" sz="1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Несомненно одним из ярких событий Минщины в хореографическом искусстве является областной конкурс хореографического искусства </a:t>
            </a:r>
            <a:r>
              <a:rPr lang="ru-RU" sz="14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«ХОРЕОГРАФиЯ». </a:t>
            </a:r>
            <a:r>
              <a:rPr lang="ru-RU" sz="1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конкурс открыл преподавателям и учащимся детских школ искусств путь к продвижению, совершенствованию своего мастерства под руководством опытнейших специалистов нашей страны.   </a:t>
            </a:r>
          </a:p>
          <a:p>
            <a:pPr marL="674370" indent="337185" algn="just">
              <a:spcAft>
                <a:spcPts val="600"/>
              </a:spcAft>
            </a:pPr>
            <a:r>
              <a:rPr lang="ru-RU" sz="1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ставит задачи: поднять профессиональный уровень хореографических отделений детских школ искусств, оказать методическую помощь, выявить и поддержать ярких талантливых детей, педагогов                     и балетмейстеров. В конкурсе принимают участие все творческие коллективы детских школ искусств Минской области.     </a:t>
            </a:r>
          </a:p>
          <a:p>
            <a:pPr marL="674370" indent="337185" algn="just">
              <a:lnSpc>
                <a:spcPct val="107000"/>
              </a:lnSpc>
              <a:spcAft>
                <a:spcPts val="600"/>
              </a:spcAft>
            </a:pPr>
            <a:r>
              <a:rPr lang="ru-RU" sz="1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Конкурсная программа состоит из двух направлений – из  класс-концерта           у станка по основным хореографическим дисциплинам и постановочных номеров. Впервые в рамках конкурса в 2022 году был проведён хореографический форум для учителей, концертмейстеров и директоров детских школ искусств Минской области. В программе форума – мастер-классы по направлениям хореографических отделений ГУО «Солигорская детская школа искусств» и ГУО «Борисовская детская художественная школа искусств», диалоговые площадки с ведущими хореографами Минской области, обмен опытом и расширение творческих контактов среди участников мероприятия. </a:t>
            </a:r>
            <a:endParaRPr lang="ru-RU" sz="1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348F4B-7411-478D-94C9-C46208D14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460">
            <a:off x="238269" y="96270"/>
            <a:ext cx="2719370" cy="9476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9BBCBB-8B97-4396-ACD2-7CE2C5EC5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77" y="1138104"/>
            <a:ext cx="2415330" cy="1605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73ECA2-29E6-4199-9113-0F9114D43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77" y="2939313"/>
            <a:ext cx="2429484" cy="1615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2C6C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ая прямоугольная выноска 8">
            <a:extLst>
              <a:ext uri="{FF2B5EF4-FFF2-40B4-BE49-F238E27FC236}">
                <a16:creationId xmlns:a16="http://schemas.microsoft.com/office/drawing/2014/main" id="{139A9933-412B-8D3A-3050-0DEBB7FC38D1}"/>
              </a:ext>
            </a:extLst>
          </p:cNvPr>
          <p:cNvSpPr/>
          <p:nvPr/>
        </p:nvSpPr>
        <p:spPr>
          <a:xfrm rot="1547909">
            <a:off x="6515028" y="340104"/>
            <a:ext cx="2081387" cy="487371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2C6C3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1012702" lon="753200" rev="1410382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3366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АПРЕЛЬ</a:t>
            </a:r>
            <a:endParaRPr lang="ru-RU" sz="2800">
              <a:solidFill>
                <a:srgbClr val="336600"/>
              </a:solidFill>
              <a:ea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2B8A2-5E45-A803-9F0D-9F5FCCD0F7A5}"/>
              </a:ext>
            </a:extLst>
          </p:cNvPr>
          <p:cNvSpPr txBox="1"/>
          <p:nvPr/>
        </p:nvSpPr>
        <p:spPr>
          <a:xfrm>
            <a:off x="-1215205" y="1006581"/>
            <a:ext cx="8412624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4370" indent="337185" algn="ctr">
              <a:lnSpc>
                <a:spcPts val="2200"/>
              </a:lnSpc>
              <a:spcAft>
                <a:spcPts val="600"/>
              </a:spcAft>
            </a:pPr>
            <a:r>
              <a:rPr lang="ru-RU" sz="2000" b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Областной </a:t>
            </a:r>
          </a:p>
          <a:p>
            <a:pPr marL="674370" indent="337185" algn="ctr">
              <a:lnSpc>
                <a:spcPts val="2200"/>
              </a:lnSpc>
              <a:spcAft>
                <a:spcPts val="600"/>
              </a:spcAft>
            </a:pPr>
            <a:r>
              <a:rPr lang="ru-RU" sz="2000" b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конкурс хореографического искусства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BD560D7-8217-0713-4828-C0ED71CDCFB1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rgbClr val="F2C6C3">
                <a:alpha val="28000"/>
              </a:srgb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742D186-1371-93DA-D4EF-DD014A0C0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28259F-30A5-ED62-4F03-02D164542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6710E41-C0E9-AAB0-ADEF-619C0151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F18734-3623-41D8-867E-0DA0A8C029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43" y="4749933"/>
            <a:ext cx="2475752" cy="1398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180641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t="4397" r="18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015" y="941659"/>
            <a:ext cx="5104276" cy="3196177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 дни празднования </a:t>
            </a:r>
            <a:r>
              <a:rPr lang="ru-RU" altLang="ru-RU" sz="1600" b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 Победы 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пройдут мероприятия, в которых примут участие жители и гости Солигорщины. Главными героями торжеств будут, конечно же, ветераны войны. Вновь и вновь в их адрес прозвучат слова благодарности и признательности за великий подвиг.  Праздничное настроение будет царить не только в городе, но и в агрогородках и населённых пунктах Солигорского района. В большой праздничной программе – торжественный митинг, концертные программы, конкурсы, марафон, выставки, тематические фотозоны и многое другое. </a:t>
            </a:r>
            <a:r>
              <a:rPr lang="ru-RU" altLang="ru-RU" sz="17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rot="21102276">
            <a:off x="6134966" y="284759"/>
            <a:ext cx="2313190" cy="51495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rgbClr val="FF00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3200">
              <a:solidFill>
                <a:srgbClr val="99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BC1A8C-AFB4-C97A-09D1-21CA514DC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9" r="8842" b="12586"/>
          <a:stretch>
            <a:fillRect/>
          </a:stretch>
        </p:blipFill>
        <p:spPr>
          <a:xfrm>
            <a:off x="5868142" y="1165515"/>
            <a:ext cx="2967761" cy="187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76AC31-AA5C-3138-4C86-1BF5FD132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11775" r="10111" b="22087"/>
          <a:stretch>
            <a:fillRect/>
          </a:stretch>
        </p:blipFill>
        <p:spPr>
          <a:xfrm>
            <a:off x="5232969" y="2934041"/>
            <a:ext cx="3195682" cy="187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EBE0213-2DE4-A049-2FAA-4300BEA44B76}"/>
              </a:ext>
            </a:extLst>
          </p:cNvPr>
          <p:cNvSpPr/>
          <p:nvPr/>
        </p:nvSpPr>
        <p:spPr>
          <a:xfrm>
            <a:off x="984142" y="164616"/>
            <a:ext cx="4045722" cy="777043"/>
          </a:xfrm>
          <a:prstGeom prst="rect">
            <a:avLst/>
          </a:prstGeom>
          <a:solidFill>
            <a:srgbClr val="C00000">
              <a:alpha val="67000"/>
            </a:srgbClr>
          </a:solidFill>
          <a:ln w="38100">
            <a:noFill/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bg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посвященные Дню Победы </a:t>
            </a:r>
            <a:r>
              <a:rPr lang="ru-RU" altLang="ru-RU" sz="170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6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65E7FC8-A17F-D2D3-FE10-C635AD850B69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rgbClr val="FF0000">
                <a:alpha val="28000"/>
              </a:srgb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675388E-0739-DED1-815E-086FE6E1A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2060BEB-4121-DD0A-6986-AD331FCC4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1CBB744-FBCF-CC13-9FA4-9C79806F8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3B1574-8951-0C7A-5551-4AD7C3DBAD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" y="4270609"/>
            <a:ext cx="3195682" cy="213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9326E4A-DF78-D79D-4884-182D9D0DF8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93" y="4575059"/>
            <a:ext cx="2861139" cy="191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468730-F784-B00E-5E4C-6A65780CBD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r="4857" b="16747"/>
          <a:stretch>
            <a:fillRect/>
          </a:stretch>
        </p:blipFill>
        <p:spPr>
          <a:xfrm>
            <a:off x="6125208" y="4405580"/>
            <a:ext cx="2875991" cy="191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F15C1F-E8CB-A0EB-1931-DD2073FA9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040" y="4995498"/>
            <a:ext cx="2882960" cy="190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Рисунок 14">
            <a:extLst>
              <a:ext uri="{FF2B5EF4-FFF2-40B4-BE49-F238E27FC236}">
                <a16:creationId xmlns:a16="http://schemas.microsoft.com/office/drawing/2014/main" id="{BE3EC7D3-FFEF-AA37-0427-D86430C3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D41BD2-3FC2-1A61-B34F-DE333AC1C5DF}"/>
              </a:ext>
            </a:extLst>
          </p:cNvPr>
          <p:cNvSpPr txBox="1"/>
          <p:nvPr/>
        </p:nvSpPr>
        <p:spPr>
          <a:xfrm>
            <a:off x="136525" y="1338071"/>
            <a:ext cx="8870950" cy="3231654"/>
          </a:xfrm>
          <a:prstGeom prst="rect">
            <a:avLst/>
          </a:prstGeom>
          <a:solidFill>
            <a:srgbClr val="9DFFFF">
              <a:alpha val="53000"/>
            </a:srgbClr>
          </a:solidFill>
        </p:spPr>
        <p:txBody>
          <a:bodyPr>
            <a:spAutoFit/>
          </a:bodyPr>
          <a:lstStyle/>
          <a:p>
            <a:pPr indent="457200" algn="just">
              <a:spcAft>
                <a:spcPts val="800"/>
              </a:spcAft>
              <a:defRPr/>
            </a:pPr>
            <a:r>
              <a:rPr lang="ru-RU" sz="1700" spc="-75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честь Дня Победы на Солигорщине проводится 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ткрытый районный конкурс инсценированной патриотической песни </a:t>
            </a:r>
            <a:r>
              <a:rPr lang="ru-RU" sz="1700" b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«Красная гвоздика» 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военно-патриотической реконструкции «И поет мне в землянке гармонь…». 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Местом проведения конкурса по традиции является урочище Векер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во, место неподалеку от бывшего партизанского аэродрома. Здесь, на родине нашего знаменитого земляка, основателя партизанского движения 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Беларуси, Героя Советского Союза </a:t>
            </a:r>
            <a:r>
              <a:rPr lang="ru-BY" sz="1700" b="1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Василия Захаровича Коржа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вырастает 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лагерь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звучат молодые звонкие голоса.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урочище все команды-участники воссоздают атмосферу партизанских будней. 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Команды принимают участие в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разнообразны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 конкурсах и состязаниях: 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конкурс-квест «Партизанскими тропами», конкурс стенгазеты «Боевой листок», конкурсы на лучшее оформление партизанской площадки, 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лучшее приготовление партизанской каши 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похлебки и, конечно же, конкурс инсценированной патриотической песни, где звуча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BY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самые популярные песни военных лет</a:t>
            </a:r>
            <a:r>
              <a:rPr lang="ru-RU" sz="17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 когда-то 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 и в бой и вдохновляли на </a:t>
            </a:r>
            <a:r>
              <a:rPr lang="ru-RU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BY" sz="1700" spc="-75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обеду.</a:t>
            </a:r>
            <a:endParaRPr lang="ru-BY" sz="17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5D2CAC5-19AA-DAAD-3BA3-547EE5CC5CFE}"/>
              </a:ext>
            </a:extLst>
          </p:cNvPr>
          <p:cNvSpPr/>
          <p:nvPr/>
        </p:nvSpPr>
        <p:spPr>
          <a:xfrm>
            <a:off x="-394328" y="664704"/>
            <a:ext cx="853205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defRPr/>
            </a:pPr>
            <a:r>
              <a:rPr lang="ru-RU" altLang="ru-RU" sz="3600" b="1">
                <a:ln w="3175">
                  <a:noFill/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600" b="1" i="1">
                <a:ln w="3175">
                  <a:noFill/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Красная гвоздика»</a:t>
            </a:r>
            <a:endParaRPr lang="ru-BY" sz="3600" b="1" i="1">
              <a:ln w="3175">
                <a:noFill/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22" name="Скругленная прямоугольная выноска 8">
            <a:extLst>
              <a:ext uri="{FF2B5EF4-FFF2-40B4-BE49-F238E27FC236}">
                <a16:creationId xmlns:a16="http://schemas.microsoft.com/office/drawing/2014/main" id="{4B218685-F3E0-80E8-FBCD-17123BA688C7}"/>
              </a:ext>
            </a:extLst>
          </p:cNvPr>
          <p:cNvSpPr/>
          <p:nvPr/>
        </p:nvSpPr>
        <p:spPr>
          <a:xfrm rot="21428916">
            <a:off x="7037393" y="331760"/>
            <a:ext cx="1885970" cy="58026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5">
                <a:lumMod val="60000"/>
                <a:lumOff val="4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80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0D7244-7FBA-5314-088E-4CF988EAD1A6}"/>
              </a:ext>
            </a:extLst>
          </p:cNvPr>
          <p:cNvSpPr/>
          <p:nvPr/>
        </p:nvSpPr>
        <p:spPr>
          <a:xfrm>
            <a:off x="882338" y="118786"/>
            <a:ext cx="5978724" cy="777043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районный конкурс инсценированной патриотической песни </a:t>
            </a:r>
            <a:r>
              <a:rPr lang="ru-RU" altLang="ru-RU" sz="17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6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DDF521A-63AA-24DC-8AF5-8C11FD42D532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rgbClr val="F2C6C3">
                <a:alpha val="28000"/>
              </a:srgb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57154A1-D341-FFE5-1A73-70F75C3B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A2EA0F8-E97C-4B8C-BD34-0EED392A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226DF62-A3E7-776F-914E-57F24976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59711B-BA15-5C76-7743-D05071CF7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3714" y="4688694"/>
            <a:ext cx="2655708" cy="199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B2CB09-A31A-F832-5CB4-8785168485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952" y="4569725"/>
            <a:ext cx="2892953" cy="197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EF80DE-C4CD-A83A-E5B7-7384672245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3443" y="4534517"/>
            <a:ext cx="2851104" cy="197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Рисунок 7">
            <a:extLst>
              <a:ext uri="{FF2B5EF4-FFF2-40B4-BE49-F238E27FC236}">
                <a16:creationId xmlns:a16="http://schemas.microsoft.com/office/drawing/2014/main" id="{A651B596-8A08-F7F2-2B9B-ED32E9B4A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7E223A-BA26-8586-A08F-ED5F7C043B44}"/>
              </a:ext>
            </a:extLst>
          </p:cNvPr>
          <p:cNvSpPr/>
          <p:nvPr/>
        </p:nvSpPr>
        <p:spPr>
          <a:xfrm>
            <a:off x="-263965" y="360665"/>
            <a:ext cx="763993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defRPr/>
            </a:pPr>
            <a:r>
              <a:rPr lang="ru-RU" altLang="ru-RU" sz="3200" b="1">
                <a:ln w="3175">
                  <a:noFill/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200" b="1" i="1">
                <a:ln w="3175">
                  <a:noFill/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Минувших лет живая память»</a:t>
            </a:r>
            <a:endParaRPr lang="ru-BY" sz="3200" b="1" i="1">
              <a:ln w="3175">
                <a:noFill/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2293" name="TextBox 10">
            <a:extLst>
              <a:ext uri="{FF2B5EF4-FFF2-40B4-BE49-F238E27FC236}">
                <a16:creationId xmlns:a16="http://schemas.microsoft.com/office/drawing/2014/main" id="{B4518057-B53C-8EFA-160F-B8FC572F4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95" y="934264"/>
            <a:ext cx="8385215" cy="1261884"/>
          </a:xfrm>
          <a:prstGeom prst="rect">
            <a:avLst/>
          </a:prstGeom>
          <a:solidFill>
            <a:srgbClr val="9DFFFF">
              <a:alpha val="68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BY" sz="19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Calibri" pitchFamily="34" charset="0"/>
              </a:rPr>
              <a:t>      В парке «Четырёх стихий» г. Солигорска 9 мая работники филиалов ГУК «Культурно-досуговый центр Солигорского района» воссоздают атмосферу военного времени, организовывая партизанские стоянки с музыкальными поздравлениями «Минувших лет живая память».</a:t>
            </a:r>
            <a:endParaRPr lang="ru-BY" altLang="ru-BY" sz="19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3BDFDA-2E2F-9C01-B8C4-D37EAF4E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265" y="2236080"/>
            <a:ext cx="3307045" cy="2179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E4CF40-A67D-81BF-D801-7F9C9584D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746" y="1971157"/>
            <a:ext cx="3158364" cy="2106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Скругленная прямоугольная выноска 8">
            <a:extLst>
              <a:ext uri="{FF2B5EF4-FFF2-40B4-BE49-F238E27FC236}">
                <a16:creationId xmlns:a16="http://schemas.microsoft.com/office/drawing/2014/main" id="{FC65ACDE-EF35-7952-D8BB-7F6EB9D46DFD}"/>
              </a:ext>
            </a:extLst>
          </p:cNvPr>
          <p:cNvSpPr/>
          <p:nvPr/>
        </p:nvSpPr>
        <p:spPr>
          <a:xfrm>
            <a:off x="7284610" y="317739"/>
            <a:ext cx="1670539" cy="45907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240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0687FD-F011-213E-42DF-36AD0DD026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90" t="22641" r="9323" b="3173"/>
          <a:stretch>
            <a:fillRect/>
          </a:stretch>
        </p:blipFill>
        <p:spPr>
          <a:xfrm>
            <a:off x="5796786" y="3921074"/>
            <a:ext cx="3158364" cy="2050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F72E4C-04FB-F39F-3806-D2E13572BA98}"/>
              </a:ext>
            </a:extLst>
          </p:cNvPr>
          <p:cNvSpPr/>
          <p:nvPr/>
        </p:nvSpPr>
        <p:spPr>
          <a:xfrm>
            <a:off x="696740" y="129065"/>
            <a:ext cx="5978724" cy="777043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Военно-патриотическая реконструкция</a:t>
            </a:r>
            <a:endParaRPr lang="ru-RU" altLang="ru-RU" sz="160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BB2848F-2E13-FC89-40CF-1E8AAF7D99E0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rgbClr val="F2C6C3">
                <a:alpha val="28000"/>
              </a:srgb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FD43098-2528-5A3C-CD26-3E931383A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57C8C74-BC23-EA08-F20E-68DA484D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10E95CB-358E-C160-ADB3-67E4ADF25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5A5F6E-6E0A-3476-5CBF-51B6D9E1B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895" y="4119973"/>
            <a:ext cx="2844521" cy="2133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6" name="Рисунок 14">
            <a:extLst>
              <a:ext uri="{FF2B5EF4-FFF2-40B4-BE49-F238E27FC236}">
                <a16:creationId xmlns:a16="http://schemas.microsoft.com/office/drawing/2014/main" id="{BDEEB5C9-253A-9C80-C6B4-16AC6CCA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821503" y="4694287"/>
            <a:ext cx="3159125" cy="208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AC51E4-8609-928B-07FB-A4BD92EC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250" cy="6858000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 rot="-660000">
            <a:off x="6537873" y="310240"/>
            <a:ext cx="2505129" cy="468215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9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D34F39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ЯНВАРЬ</a:t>
            </a:r>
            <a:endParaRPr lang="ru-RU" sz="3600">
              <a:solidFill>
                <a:srgbClr val="D34F39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618A4F-58B6-4DF9-95AB-05290EE64473}"/>
              </a:ext>
            </a:extLst>
          </p:cNvPr>
          <p:cNvSpPr/>
          <p:nvPr/>
        </p:nvSpPr>
        <p:spPr>
          <a:xfrm>
            <a:off x="2035949" y="611777"/>
            <a:ext cx="5576157" cy="1376229"/>
          </a:xfrm>
          <a:prstGeom prst="rect">
            <a:avLst/>
          </a:prstGeom>
          <a:noFill/>
          <a:ln w="3810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b="1">
              <a:latin typeface="Arial Black" pitchFamily="34" charset="0"/>
              <a:cs typeface="Calibri" pitchFamily="34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Новогоднее театрализованно-игровое представление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«Символ Года в плену у Бабы Яги»</a:t>
            </a:r>
          </a:p>
          <a:p>
            <a:pPr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700">
                <a:cs typeface="Calibri" pitchFamily="34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5" y="2127348"/>
            <a:ext cx="7416824" cy="1387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indent="457200" algn="just" eaLnBrk="1" fontAlgn="auto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в новогоднюю ночь на центральной площади города Солигорска разворачиваются приключения. В этот раз Снегурочка со своими помощниками, жителями и гостями города Солигорска будут исполнять желания Деда Мороза, тем самым возвращая ему новогоднее настроение. Приходите, будет весело!</a:t>
            </a:r>
            <a:endParaRPr lang="ru-RU" altLang="ru-RU" sz="1700">
              <a:solidFill>
                <a:srgbClr val="C00000"/>
              </a:solidFill>
              <a:cs typeface="Calibri" pitchFamily="34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700">
                <a:cs typeface="Calibri" pitchFamily="34" charset="0"/>
              </a:rPr>
              <a:t> 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D313199-542A-3F41-FF63-945E9C985C4E}"/>
              </a:ext>
            </a:extLst>
          </p:cNvPr>
          <p:cNvGrpSpPr/>
          <p:nvPr/>
        </p:nvGrpSpPr>
        <p:grpSpPr>
          <a:xfrm>
            <a:off x="0" y="6071273"/>
            <a:ext cx="9163050" cy="664495"/>
            <a:chOff x="-19050" y="6216003"/>
            <a:chExt cx="9163050" cy="66449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7D0CB6B-65DF-9FCF-D4C1-301F0C5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FD2F894-3FE4-E79B-A535-E8458B5D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36F33CF-584E-4ED0-0E45-2963E849F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E6A1A-44BC-41D0-5267-892C328FC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0" r="31953" b="4087"/>
          <a:stretch>
            <a:fillRect/>
          </a:stretch>
        </p:blipFill>
        <p:spPr>
          <a:xfrm>
            <a:off x="1043608" y="3857731"/>
            <a:ext cx="3672408" cy="2413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0FE2CB-283F-F628-1845-0F8D7BA837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t="31384" r="8297" b="-8"/>
          <a:stretch>
            <a:fillRect/>
          </a:stretch>
        </p:blipFill>
        <p:spPr>
          <a:xfrm>
            <a:off x="4974689" y="3753080"/>
            <a:ext cx="3376775" cy="2316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AAD928-1AB7-0857-B60A-CE8E9625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46"/>
          <a:stretch>
            <a:fillRect/>
          </a:stretch>
        </p:blipFill>
        <p:spPr>
          <a:xfrm>
            <a:off x="0" y="-9326"/>
            <a:ext cx="9163587" cy="6867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7305" y="455591"/>
            <a:ext cx="2719305" cy="507831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700">
                <a:latin typeface="Times New Roman" pitchFamily="18" charset="0"/>
                <a:cs typeface="Times New Roman" panose="02020603050405020304" pitchFamily="18" charset="0"/>
              </a:rPr>
              <a:t>«Ночь музеев»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0" y="963422"/>
            <a:ext cx="1845686" cy="2460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512386" y="1067470"/>
            <a:ext cx="6184670" cy="2585323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anose="02020603050405020304" pitchFamily="18" charset="0"/>
              </a:rPr>
              <a:t>     </a:t>
            </a: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Ежегодно Солигорский краеведческий музей оживает после заката. Присоединяй к уникальному путешествию, где прошлое истории говорит голосами теней, а экспонаты раскрывают ночные тайны.</a:t>
            </a:r>
          </a:p>
          <a:p>
            <a:pPr algn="just"/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ГУК «Солигорский краеведческий музей» приглашает солигорчан и гостей города принять участие в увлекательных программах. Мастер-классы, экскурсии, квест и творчество – все это вас ожидает в эту чарующую ночь. Приглашаем стать частью культурной жизни нашего  города!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81" y="3788438"/>
            <a:ext cx="2762134" cy="2071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2" y="3652793"/>
            <a:ext cx="1833724" cy="244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739585-17C1-B125-2165-8C12D8984924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50000"/>
                <a:alpha val="28000"/>
              </a:schemeClr>
            </a:glow>
          </a:effectLst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43A4279-B856-F8FF-49A3-BB087557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E2363F3-A488-F8C0-2282-1CAE9B83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3A450C-ADC8-C94F-E906-884D5DE7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11" y="4065437"/>
            <a:ext cx="3486399" cy="2088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кругленная прямоугольная выноска 8">
            <a:extLst>
              <a:ext uri="{FF2B5EF4-FFF2-40B4-BE49-F238E27FC236}">
                <a16:creationId xmlns:a16="http://schemas.microsoft.com/office/drawing/2014/main" id="{A63C65B4-9AE3-FBAE-80E8-0B1B75887F88}"/>
              </a:ext>
            </a:extLst>
          </p:cNvPr>
          <p:cNvSpPr/>
          <p:nvPr/>
        </p:nvSpPr>
        <p:spPr>
          <a:xfrm rot="21322528">
            <a:off x="7284610" y="317739"/>
            <a:ext cx="1670539" cy="45907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rgbClr val="0070C0">
                <a:alpha val="31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chemeClr val="accent5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240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545461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9CFA11-5802-AFF9-1409-564FAA54AB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46"/>
          <a:stretch>
            <a:fillRect/>
          </a:stretch>
        </p:blipFill>
        <p:spPr>
          <a:xfrm>
            <a:off x="0" y="-9326"/>
            <a:ext cx="9163587" cy="6867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326793"/>
            <a:ext cx="5823065" cy="877163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5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«Солигорский краеведческий музей: </a:t>
            </a:r>
            <a:br>
              <a:rPr lang="ru-RU" sz="255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55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50 лет истории»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795" y="1512737"/>
            <a:ext cx="6364641" cy="1869743"/>
          </a:xfrm>
          <a:prstGeom prst="rect">
            <a:avLst/>
          </a:prstGeom>
          <a:solidFill>
            <a:schemeClr val="accent4">
              <a:lumMod val="40000"/>
              <a:lumOff val="6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ru-RU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Полвека мы храним историю, чтобы вдохновлять будущее!</a:t>
            </a:r>
          </a:p>
          <a:p>
            <a:pPr algn="just"/>
            <a:r>
              <a:rPr lang="ru-RU" sz="15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С 1976 года ГУК «Солигорский краеведческий музей» является сердцем исторической памяти Солигорского края. За эти годы музей стал не просто собранием экспонатов, а живым пространством для диалога поколений, исследований и открытий.</a:t>
            </a:r>
          </a:p>
          <a:p>
            <a:pPr algn="just"/>
            <a:r>
              <a:rPr lang="ru-RU" sz="15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Приглашаем разделить с нами это праздничное событие и посетить наше юбилейное мероприятие. Этот юбилей – наша общая история.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9" y="3529674"/>
            <a:ext cx="2873555" cy="1814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80" y="1233612"/>
            <a:ext cx="1852409" cy="2469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39" y="4152167"/>
            <a:ext cx="3266963" cy="1841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ая прямоугольная выноска 8">
            <a:extLst>
              <a:ext uri="{FF2B5EF4-FFF2-40B4-BE49-F238E27FC236}">
                <a16:creationId xmlns:a16="http://schemas.microsoft.com/office/drawing/2014/main" id="{97D2C63C-1B85-A711-A122-860E86BD3963}"/>
              </a:ext>
            </a:extLst>
          </p:cNvPr>
          <p:cNvSpPr/>
          <p:nvPr/>
        </p:nvSpPr>
        <p:spPr>
          <a:xfrm rot="21322528">
            <a:off x="7180075" y="384746"/>
            <a:ext cx="1670539" cy="45907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rgbClr val="0070C0">
                <a:alpha val="31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99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chemeClr val="accent5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МАЙ</a:t>
            </a:r>
            <a:endParaRPr lang="ru-RU" sz="240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99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990000"/>
              </a:solidFill>
              <a:ea typeface="Calibri"/>
              <a:cs typeface="Times New Roman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E752626-F74A-59CA-E317-E03AACB074C3}"/>
              </a:ext>
            </a:extLst>
          </p:cNvPr>
          <p:cNvGrpSpPr/>
          <p:nvPr/>
        </p:nvGrpSpPr>
        <p:grpSpPr>
          <a:xfrm>
            <a:off x="4565" y="6138237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50000"/>
                <a:alpha val="28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29D4C33-A482-183B-4DB6-4B773CEC3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EDB009D-D6E4-94DD-1FCA-5CCC2DEA8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5C9361D-9D10-0383-4752-68C8F734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70" y="3934404"/>
            <a:ext cx="2387831" cy="2387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0033746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6"/>
          <a:stretch>
            <a:fillRect/>
          </a:stretch>
        </p:blipFill>
        <p:spPr bwMode="auto">
          <a:xfrm>
            <a:off x="0" y="-17709"/>
            <a:ext cx="9144000" cy="687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803" y="273757"/>
            <a:ext cx="4667741" cy="899370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3FD537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посвященные Дню защиты детей</a:t>
            </a:r>
            <a:endParaRPr lang="ru-RU" altLang="ru-RU" sz="1600">
              <a:solidFill>
                <a:srgbClr val="3FD53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1600" b="1">
              <a:solidFill>
                <a:srgbClr val="FFC000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1400" b="1">
              <a:solidFill>
                <a:srgbClr val="FFC000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rot="-660000">
            <a:off x="6305721" y="386823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66FF33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rgbClr val="66FF33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F9ADCC-176C-A1D9-FED8-113B86FC3BC5}"/>
              </a:ext>
            </a:extLst>
          </p:cNvPr>
          <p:cNvSpPr/>
          <p:nvPr/>
        </p:nvSpPr>
        <p:spPr>
          <a:xfrm>
            <a:off x="296901" y="939680"/>
            <a:ext cx="5420582" cy="2117763"/>
          </a:xfrm>
          <a:prstGeom prst="rect">
            <a:avLst/>
          </a:prstGeom>
          <a:solidFill>
            <a:srgbClr val="92D050">
              <a:alpha val="24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50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500"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50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Дарите детям волшебство! Приглашаем всех-всех-всех на грандиозный праздник, посвященный Дню защиты детей! Этот день — для улыбок, смеха и безграничной радости! Мы подготовили море сюрпризов, чтобы каждый ребенок почувствовал себя самым главным героем. В рамках празднования состоится парад колясок «Под парусом любви».  </a:t>
            </a:r>
            <a:r>
              <a:rPr lang="ru-RU" altLang="ru-RU" sz="160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посвященные Дню защиты детей, пройдут на улицах г. Солигорска и Солигорского района!</a:t>
            </a:r>
            <a:endParaRPr lang="ru-RU" sz="1400" b="1">
              <a:solidFill>
                <a:schemeClr val="accent5">
                  <a:lumMod val="75000"/>
                </a:schemeClr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6A7841-0EA0-8361-C14D-FAC2AC60DA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0" t="3086" r="13776" b="714"/>
          <a:stretch>
            <a:fillRect/>
          </a:stretch>
        </p:blipFill>
        <p:spPr>
          <a:xfrm>
            <a:off x="6014383" y="1437453"/>
            <a:ext cx="2880320" cy="1940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9DD36A-4828-486E-7500-4BA8D4E593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23" t="10702" r="5761" b="4112"/>
          <a:stretch>
            <a:fillRect/>
          </a:stretch>
        </p:blipFill>
        <p:spPr>
          <a:xfrm>
            <a:off x="5476552" y="3605691"/>
            <a:ext cx="2880320" cy="2117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221FC2-0F6D-4EC6-0F3A-98724A0F6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7" y="3176820"/>
            <a:ext cx="3962588" cy="2309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002A7AF-6EC6-97DB-1677-6D1616466268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rgbClr val="FF0000">
                <a:alpha val="28000"/>
              </a:srgb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27EC786-24F0-ACE6-5576-1727FFB9F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5AAB443-1451-F688-D784-0F61B876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1EB6521-3090-CA50-F39A-496D33436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ABD6AC-9462-B1BF-937B-B46E9458A1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6"/>
          <a:stretch>
            <a:fillRect/>
          </a:stretch>
        </p:blipFill>
        <p:spPr>
          <a:xfrm>
            <a:off x="3343018" y="4716782"/>
            <a:ext cx="2505404" cy="160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0DBD77-46B3-3343-36F1-B1503C586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9010" y="212495"/>
            <a:ext cx="4355976" cy="655193"/>
          </a:xfrm>
          <a:prstGeom prst="rect">
            <a:avLst/>
          </a:prstGeom>
          <a:solidFill>
            <a:srgbClr val="9DFFFF">
              <a:alpha val="64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7030A0"/>
                </a:solidFill>
                <a:latin typeface="Arial Black" pitchFamily="34" charset="0"/>
                <a:cs typeface="Times New Roman" panose="02020603050405020304" pitchFamily="18" charset="0"/>
              </a:rPr>
              <a:t>Праздничные мероприятия,   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7030A0"/>
                </a:solidFill>
                <a:latin typeface="Arial Black" pitchFamily="34" charset="0"/>
                <a:cs typeface="Times New Roman" panose="02020603050405020304" pitchFamily="18" charset="0"/>
              </a:rPr>
              <a:t> посвященные</a:t>
            </a:r>
            <a:r>
              <a:rPr lang="en-US" altLang="ru-RU">
                <a:solidFill>
                  <a:srgbClr val="7030A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>
                <a:solidFill>
                  <a:srgbClr val="7030A0"/>
                </a:solidFill>
                <a:latin typeface="Arial Black" pitchFamily="34" charset="0"/>
                <a:cs typeface="Times New Roman" panose="02020603050405020304" pitchFamily="18" charset="0"/>
              </a:rPr>
              <a:t>Дню молодежи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9700AB-4464-40A4-132F-8F873A1C2C56}"/>
              </a:ext>
            </a:extLst>
          </p:cNvPr>
          <p:cNvSpPr/>
          <p:nvPr/>
        </p:nvSpPr>
        <p:spPr>
          <a:xfrm>
            <a:off x="179512" y="992528"/>
            <a:ext cx="5667134" cy="3049161"/>
          </a:xfrm>
          <a:prstGeom prst="rect">
            <a:avLst/>
          </a:prstGeom>
          <a:solidFill>
            <a:srgbClr val="9DFFFF">
              <a:alpha val="69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       Молодость и юность – это самые прекрасные этапы             в жизни человека. Именно в молодости каждому свойственно стремление к новым открытиям, к реализации надежд.    </a:t>
            </a: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      В молодости проявляются таланты, которые потом               и определяют всю дальнейшую жизнь человека. Уже сейчас молодые дарования Солигорщины побеждают в различных конкурсах не только городского, но и областного,                       и республиканского уровней. В День молодежи будут награждены те, кто достойно проявили себя в труде, творчестве и общественной жизни. Музыка, веселье, танцы, игры ждут всех гостей праздничных мероприятий, посвящённых  Дню молодежи.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15D033-5123-8C86-9E5E-6A16BA21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77" t="28385" r="31192" b="35391"/>
          <a:stretch>
            <a:fillRect/>
          </a:stretch>
        </p:blipFill>
        <p:spPr>
          <a:xfrm>
            <a:off x="5909507" y="826142"/>
            <a:ext cx="2248990" cy="155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29B852-5CD2-5915-8FD6-F8D6B56E4E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126" b="4850"/>
          <a:stretch>
            <a:fillRect/>
          </a:stretch>
        </p:blipFill>
        <p:spPr>
          <a:xfrm>
            <a:off x="6621864" y="2269819"/>
            <a:ext cx="2342624" cy="2124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9738C33-B5B0-9389-69A2-E61C7D69105B}"/>
              </a:ext>
            </a:extLst>
          </p:cNvPr>
          <p:cNvGrpSpPr/>
          <p:nvPr/>
        </p:nvGrpSpPr>
        <p:grpSpPr>
          <a:xfrm>
            <a:off x="0" y="5905960"/>
            <a:ext cx="9143999" cy="664495"/>
            <a:chOff x="-19050" y="6216003"/>
            <a:chExt cx="9143999" cy="664495"/>
          </a:xfrm>
          <a:effectLst>
            <a:glow rad="127000">
              <a:srgbClr val="FF0000">
                <a:alpha val="28000"/>
              </a:srgbClr>
            </a:glow>
          </a:effectLst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5FA56B3-B141-0E61-1BF3-1019431D0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2DD0CCB-1425-CFCD-595A-16D70664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6C4A6A4-A0F6-4701-0F0F-7AE60FFA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17D8F4-84C0-7FC3-A525-87E268E596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813" t="26791"/>
          <a:stretch>
            <a:fillRect/>
          </a:stretch>
        </p:blipFill>
        <p:spPr>
          <a:xfrm>
            <a:off x="656652" y="4021473"/>
            <a:ext cx="3967472" cy="2308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6BAB08-E0C4-5917-BFAF-A115BF064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1651" b="4260"/>
          <a:stretch>
            <a:fillRect/>
          </a:stretch>
        </p:blipFill>
        <p:spPr>
          <a:xfrm>
            <a:off x="4923528" y="4015315"/>
            <a:ext cx="2342624" cy="2314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ая прямоугольная выноска 12">
            <a:extLst>
              <a:ext uri="{FF2B5EF4-FFF2-40B4-BE49-F238E27FC236}">
                <a16:creationId xmlns:a16="http://schemas.microsoft.com/office/drawing/2014/main" id="{718311FB-B67B-FD5A-42A6-E548408D0BF4}"/>
              </a:ext>
            </a:extLst>
          </p:cNvPr>
          <p:cNvSpPr/>
          <p:nvPr/>
        </p:nvSpPr>
        <p:spPr>
          <a:xfrm rot="-660000">
            <a:off x="6629875" y="225853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99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7030A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rgbClr val="7030A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9688" y="175694"/>
            <a:ext cx="4208205" cy="636916"/>
          </a:xfrm>
          <a:prstGeom prst="rect">
            <a:avLst/>
          </a:prstGeom>
          <a:solidFill>
            <a:srgbClr val="FFFF00">
              <a:alpha val="40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FF6699"/>
                </a:solidFill>
                <a:latin typeface="Arial Black" pitchFamily="34" charset="0"/>
                <a:cs typeface="Times New Roman" panose="02020603050405020304" pitchFamily="18" charset="0"/>
              </a:rPr>
              <a:t>Конкурс красоты и таланта</a:t>
            </a:r>
            <a:br>
              <a:rPr lang="ru-RU" altLang="ru-RU" b="1">
                <a:solidFill>
                  <a:srgbClr val="FF6699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altLang="ru-RU" b="1">
                <a:solidFill>
                  <a:srgbClr val="FF6699"/>
                </a:solidFill>
                <a:latin typeface="Arial Black" pitchFamily="34" charset="0"/>
                <a:cs typeface="Times New Roman" panose="02020603050405020304" pitchFamily="18" charset="0"/>
              </a:rPr>
              <a:t> «Королева лета»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>
              <a:solidFill>
                <a:srgbClr val="0070C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ru-RU" altLang="ru-RU" sz="1700">
              <a:solidFill>
                <a:srgbClr val="0070C0"/>
              </a:solidFill>
              <a:cs typeface="Calibri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67295C-F6B6-F437-0192-9DA8FD2E99C4}"/>
              </a:ext>
            </a:extLst>
          </p:cNvPr>
          <p:cNvSpPr/>
          <p:nvPr/>
        </p:nvSpPr>
        <p:spPr>
          <a:xfrm>
            <a:off x="147770" y="968975"/>
            <a:ext cx="4932040" cy="2318461"/>
          </a:xfrm>
          <a:prstGeom prst="rect">
            <a:avLst/>
          </a:prstGeom>
          <a:solidFill>
            <a:srgbClr val="FFFF00">
              <a:alpha val="37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16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В конкурсе принимают участие творческие, яркие, талантливые  девушки в возрасте от 18 до 31 года, которые будут бороться за главный титул «Королева лета». Продемонстрируют дефиле                в красивых нарядах, а после пройдет творческий конкурс. Девушек будут оценивать жюри. Та, что наберет наибольшее количество баллов и станет победительницей. Приглашаем на захватывающее мероприятие!</a:t>
            </a:r>
            <a:endParaRPr lang="ru-RU" altLang="ru-RU" sz="17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anose="02020603050405020304" pitchFamily="18" charset="0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000000"/>
              </a:solidFill>
              <a:latin typeface="Times New Roman" panose="02020603050405020304" pitchFamily="18" charset="0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57A40E-209E-7500-7DB0-FD14DCD5AB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28" b="1501"/>
          <a:stretch>
            <a:fillRect/>
          </a:stretch>
        </p:blipFill>
        <p:spPr>
          <a:xfrm>
            <a:off x="5436096" y="1106657"/>
            <a:ext cx="2949797" cy="2074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074B442-9309-8A88-758B-E928BC63F818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rgbClr val="FF0000">
                <a:alpha val="28000"/>
              </a:srgb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15E5580-B86B-AB44-1923-98A844DF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A05A131-115D-E8C9-3BD7-596CFFD5E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99AD99C-7234-3E70-734A-F8B3F3FD1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2E6D31-B204-1132-5B9E-5B055AC67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3601" t="39393" r="8000" b="13576"/>
          <a:stretch>
            <a:fillRect/>
          </a:stretch>
        </p:blipFill>
        <p:spPr>
          <a:xfrm>
            <a:off x="526537" y="3368003"/>
            <a:ext cx="3602616" cy="2881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FFFA22-5C66-A6A7-CD2D-191890A2A3A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202" t="28398" r="22709" b="10256"/>
          <a:stretch>
            <a:fillRect/>
          </a:stretch>
        </p:blipFill>
        <p:spPr>
          <a:xfrm>
            <a:off x="4780011" y="3366716"/>
            <a:ext cx="3915228" cy="282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кругленная прямоугольная выноска 12">
            <a:extLst>
              <a:ext uri="{FF2B5EF4-FFF2-40B4-BE49-F238E27FC236}">
                <a16:creationId xmlns:a16="http://schemas.microsoft.com/office/drawing/2014/main" id="{E19B863D-7948-AD9E-CCCE-44C41AE0B21B}"/>
              </a:ext>
            </a:extLst>
          </p:cNvPr>
          <p:cNvSpPr/>
          <p:nvPr/>
        </p:nvSpPr>
        <p:spPr>
          <a:xfrm rot="-660000">
            <a:off x="6411837" y="307432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chemeClr val="accent4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408802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28D4A6-13BA-DC39-3C3C-1760C97A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384BEE-E019-4D96-8445-99C7E9B4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/>
          <a:stretch>
            <a:fillRect/>
          </a:stretch>
        </p:blipFill>
        <p:spPr>
          <a:xfrm>
            <a:off x="6104095" y="2137212"/>
            <a:ext cx="2862050" cy="19011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D65954-5D62-417D-BE57-A5C38AE1F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44" y="2137213"/>
            <a:ext cx="2852406" cy="19011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D0A808-A0A8-4DB6-A442-3FB3DAECE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9" y="2137213"/>
            <a:ext cx="2852406" cy="19011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B2C237-D55E-48EB-B9D3-3D60EF42CCE7}"/>
              </a:ext>
            </a:extLst>
          </p:cNvPr>
          <p:cNvSpPr txBox="1"/>
          <p:nvPr/>
        </p:nvSpPr>
        <p:spPr>
          <a:xfrm>
            <a:off x="197684" y="382886"/>
            <a:ext cx="8740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083972"/>
                </a:solidFill>
              </a:rPr>
              <a:t>Праздник «Цветной мир детства», </a:t>
            </a:r>
          </a:p>
          <a:p>
            <a:pPr algn="ctr"/>
            <a:r>
              <a:rPr lang="ru-RU" sz="2400" b="1">
                <a:solidFill>
                  <a:srgbClr val="083972"/>
                </a:solidFill>
              </a:rPr>
              <a:t>посвященный к 60-летию районной детской библиотеки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5433D-B77E-4364-B8C2-0DFCA443A7A9}"/>
              </a:ext>
            </a:extLst>
          </p:cNvPr>
          <p:cNvSpPr txBox="1"/>
          <p:nvPr/>
        </p:nvSpPr>
        <p:spPr>
          <a:xfrm>
            <a:off x="1259632" y="1135104"/>
            <a:ext cx="6940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rgbClr val="083972"/>
                </a:solidFill>
                <a:latin typeface="Times New Roman" pitchFamily="18" charset="0"/>
                <a:cs typeface="Times New Roman" panose="02020603050405020304" pitchFamily="18" charset="0"/>
              </a:rPr>
              <a:t>К 60-летию Солигорской районной детской библиотеки гостей праздника ожидает театральное представление, конкурсы, квесты </a:t>
            </a:r>
          </a:p>
          <a:p>
            <a:pPr algn="ctr"/>
            <a:r>
              <a:rPr lang="ru-RU">
                <a:solidFill>
                  <a:srgbClr val="083972"/>
                </a:solidFill>
                <a:latin typeface="Times New Roman" pitchFamily="18" charset="0"/>
                <a:cs typeface="Times New Roman" panose="02020603050405020304" pitchFamily="18" charset="0"/>
              </a:rPr>
              <a:t>и интересные игры.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272ACF4-3EE8-BC87-B8BE-505DA14E11EF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9CBBEB2-8163-724C-E490-D0AF192D6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571325B-40D8-C34D-0CF7-9438173D4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B2D5BD5-DAFB-0C12-8F6D-B2BE38905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D92F10-529B-415C-A28C-164096CF4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9" y="4221088"/>
            <a:ext cx="2852406" cy="19011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28E67F-8237-4FC2-A1F6-4260329186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71" y="4221088"/>
            <a:ext cx="2852406" cy="1901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9A8767-B8F0-4488-93E4-E2956244EB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17" y="4221088"/>
            <a:ext cx="2852406" cy="1901140"/>
          </a:xfrm>
          <a:prstGeom prst="rect">
            <a:avLst/>
          </a:prstGeom>
        </p:spPr>
      </p:pic>
      <p:sp>
        <p:nvSpPr>
          <p:cNvPr id="12" name="Скругленная прямоугольная выноска 12">
            <a:extLst>
              <a:ext uri="{FF2B5EF4-FFF2-40B4-BE49-F238E27FC236}">
                <a16:creationId xmlns:a16="http://schemas.microsoft.com/office/drawing/2014/main" id="{904488E3-2DC3-2439-E381-808E9C0309CE}"/>
              </a:ext>
            </a:extLst>
          </p:cNvPr>
          <p:cNvSpPr/>
          <p:nvPr/>
        </p:nvSpPr>
        <p:spPr>
          <a:xfrm rot="-660000">
            <a:off x="6921524" y="212675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chemeClr val="accent4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606472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7B01D6-CEA3-85A3-F072-BA2D9055F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FA31E9-9ED1-4829-BD48-C6AF5E34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02" y="1606219"/>
            <a:ext cx="3061618" cy="2296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F32341-5716-41DE-9B81-96BDB893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8" y="135659"/>
            <a:ext cx="2393034" cy="3190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0831C9-AF48-4DB5-B1FB-D481F318E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12" y="126166"/>
            <a:ext cx="2337696" cy="3197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028E2F-E4BE-45CA-A694-968A0576FCAB}"/>
              </a:ext>
            </a:extLst>
          </p:cNvPr>
          <p:cNvSpPr txBox="1"/>
          <p:nvPr/>
        </p:nvSpPr>
        <p:spPr>
          <a:xfrm>
            <a:off x="5428177" y="809544"/>
            <a:ext cx="341026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83972"/>
                </a:solidFill>
              </a:rPr>
              <a:t>Уличная акция «BOOKбери» </a:t>
            </a:r>
          </a:p>
          <a:p>
            <a:pPr algn="ctr"/>
            <a:r>
              <a:rPr lang="ru-RU" b="1">
                <a:solidFill>
                  <a:srgbClr val="083972"/>
                </a:solidFill>
              </a:rPr>
              <a:t>ко Дню молодежи</a:t>
            </a:r>
          </a:p>
        </p:txBody>
      </p:sp>
      <p:sp>
        <p:nvSpPr>
          <p:cNvPr id="3" name="Скругленная прямоугольная выноска 12">
            <a:extLst>
              <a:ext uri="{FF2B5EF4-FFF2-40B4-BE49-F238E27FC236}">
                <a16:creationId xmlns:a16="http://schemas.microsoft.com/office/drawing/2014/main" id="{18FEC20B-2071-2E17-8BC1-B5FF39E70BFF}"/>
              </a:ext>
            </a:extLst>
          </p:cNvPr>
          <p:cNvSpPr/>
          <p:nvPr/>
        </p:nvSpPr>
        <p:spPr>
          <a:xfrm rot="-660000">
            <a:off x="6768636" y="162618"/>
            <a:ext cx="2195962" cy="48935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ИЮНЬ</a:t>
            </a:r>
            <a:endParaRPr lang="ru-RU" sz="3200">
              <a:solidFill>
                <a:schemeClr val="accent5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316C0F-A540-423B-F1A6-15E48A1473CF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DB130D4-14E9-D8EE-73A8-EBA9DD3CC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9AF8F4-A3BE-7A4F-E224-3F8C84C0A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55FA81E-8D27-F963-84DB-476C74C3D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75AFC9-29E1-4578-B8CF-2F54FFF9A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7" y="3462029"/>
            <a:ext cx="2461068" cy="3281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497837-D503-4A02-9DBF-4A155C8232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r="4531"/>
          <a:stretch>
            <a:fillRect/>
          </a:stretch>
        </p:blipFill>
        <p:spPr>
          <a:xfrm>
            <a:off x="2718111" y="3471570"/>
            <a:ext cx="2337696" cy="3272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8BAABC-1F36-4CBF-AF4C-44667F85BF7B}"/>
              </a:ext>
            </a:extLst>
          </p:cNvPr>
          <p:cNvSpPr txBox="1"/>
          <p:nvPr/>
        </p:nvSpPr>
        <p:spPr>
          <a:xfrm>
            <a:off x="5175366" y="3932391"/>
            <a:ext cx="3849074" cy="26930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Каждый год Солигорская районная центральная библиотека принимает участие в праздновании Дня молодежи. На площадке будут организованы книжные выставки, интерактивные игры, акции.</a:t>
            </a:r>
          </a:p>
          <a:p>
            <a:pPr algn="ctr"/>
            <a:endParaRPr lang="ru-RU" sz="9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 Библиотекари представят литературу, которая пользуется наибольшим спросом у молодежи: фантастику, девичьи романы, фэнтези, классику.</a:t>
            </a:r>
            <a:endParaRPr lang="ru-RU" sz="16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59036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1034" y="231736"/>
            <a:ext cx="5208646" cy="832151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Празднование Дня Независимости  Республики Беларусь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600" b="1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 rot="-900000">
            <a:off x="6549951" y="279684"/>
            <a:ext cx="2234013" cy="55282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6D9F75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320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1548B3-6EC8-7D33-D34D-8511F1179899}"/>
              </a:ext>
            </a:extLst>
          </p:cNvPr>
          <p:cNvSpPr/>
          <p:nvPr/>
        </p:nvSpPr>
        <p:spPr>
          <a:xfrm>
            <a:off x="291034" y="1112188"/>
            <a:ext cx="5208646" cy="2743443"/>
          </a:xfrm>
          <a:prstGeom prst="rect">
            <a:avLst/>
          </a:prstGeom>
          <a:solidFill>
            <a:schemeClr val="accent6">
              <a:lumMod val="60000"/>
              <a:lumOff val="40000"/>
              <a:alpha val="5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праздник по праву является главным         в жизни нашего народа, вызывая наивысший духовный подъем и единение всех, кто чтит славную историю своей Родины и верит                   в её достойное будущее. Праздничные мероприятия, посвящённые Дню Независимости пройдут на центральной площади города                  и в населённых пунктах Солигорского района.</a:t>
            </a:r>
            <a:endParaRPr lang="ru-RU" altLang="ru-RU" b="1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600" b="1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5B9B4F-EE58-1D59-2848-860D5C140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953" y="1027906"/>
            <a:ext cx="3016576" cy="201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73D447A-0DEA-D4A6-DD41-EBBBAAE07698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392CFD6-942E-1126-59C4-54851EC2D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824C03E-27B8-562F-D06C-0F8068576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9F105CA-2EE6-4C35-0D69-575C74DDC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383FDD-39B3-9959-571F-798E1DEE36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b="7968"/>
          <a:stretch>
            <a:fillRect/>
          </a:stretch>
        </p:blipFill>
        <p:spPr>
          <a:xfrm>
            <a:off x="307415" y="4221088"/>
            <a:ext cx="3530967" cy="204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38325E6-6503-25FA-ECB1-9878C8E81A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258" t="16778" r="20623" b="15176"/>
          <a:stretch>
            <a:fillRect/>
          </a:stretch>
        </p:blipFill>
        <p:spPr>
          <a:xfrm>
            <a:off x="3606076" y="4602511"/>
            <a:ext cx="3016576" cy="204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C5BD22-DB4F-2D8C-CEE1-71E6AB832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3240" t="36033" r="30548" b="23105"/>
          <a:stretch>
            <a:fillRect/>
          </a:stretch>
        </p:blipFill>
        <p:spPr>
          <a:xfrm>
            <a:off x="5584000" y="3188434"/>
            <a:ext cx="3090363" cy="204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5415875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07984F-0D21-EB7D-7AFC-418F7F522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63"/>
          <a:stretch>
            <a:fillRect/>
          </a:stretch>
        </p:blipFill>
        <p:spPr>
          <a:xfrm>
            <a:off x="1304" y="0"/>
            <a:ext cx="9142696" cy="68451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CF472D-F3B0-843F-5596-3B686AA604F9}"/>
              </a:ext>
            </a:extLst>
          </p:cNvPr>
          <p:cNvSpPr/>
          <p:nvPr/>
        </p:nvSpPr>
        <p:spPr>
          <a:xfrm>
            <a:off x="1456993" y="188076"/>
            <a:ext cx="3424826" cy="731321"/>
          </a:xfrm>
          <a:prstGeom prst="rect">
            <a:avLst/>
          </a:prstGeom>
          <a:solidFill>
            <a:schemeClr val="accent6">
              <a:lumMod val="60000"/>
              <a:lumOff val="40000"/>
              <a:alpha val="59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  <a:defRPr/>
            </a:pPr>
            <a:r>
              <a:rPr lang="ru-RU" altLang="ru-RU" b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«Купалье - 2026</a:t>
            </a:r>
            <a:r>
              <a:rPr lang="ru-RU" altLang="ru-RU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 eaLnBrk="1" hangingPunct="1">
              <a:lnSpc>
                <a:spcPct val="115000"/>
              </a:lnSpc>
              <a:defRPr/>
            </a:pPr>
            <a:r>
              <a:rPr lang="ru-RU" altLang="ru-RU" b="1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(агрогородок Ананчицы)</a:t>
            </a:r>
          </a:p>
        </p:txBody>
      </p:sp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60AE1A29-E70F-7406-6A1A-20D56A9CDF9A}"/>
              </a:ext>
            </a:extLst>
          </p:cNvPr>
          <p:cNvSpPr/>
          <p:nvPr/>
        </p:nvSpPr>
        <p:spPr>
          <a:xfrm rot="21394296">
            <a:off x="6393479" y="353470"/>
            <a:ext cx="2008613" cy="584694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90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C5E58B-7263-E9D5-14E6-D39F4E2FE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696" y="1409749"/>
            <a:ext cx="2926321" cy="2234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665B03-B061-012F-7757-E8DBF4BB7501}"/>
              </a:ext>
            </a:extLst>
          </p:cNvPr>
          <p:cNvSpPr/>
          <p:nvPr/>
        </p:nvSpPr>
        <p:spPr>
          <a:xfrm>
            <a:off x="397098" y="976388"/>
            <a:ext cx="5544616" cy="3144586"/>
          </a:xfrm>
          <a:prstGeom prst="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lnSpc>
                <a:spcPct val="115000"/>
              </a:lnSpc>
              <a:defRPr/>
            </a:pP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Древний праздник, насыщенный красочными обрядами, который позволяет прикоснуться к древней культуре белорусского народа. Праздник солнца и огня, урожайности и расцвета земли, праздник молодости и любви.    </a:t>
            </a:r>
          </a:p>
          <a:p>
            <a:pPr algn="just" eaLnBrk="1" hangingPunct="1">
              <a:lnSpc>
                <a:spcPct val="115000"/>
              </a:lnSpc>
              <a:defRPr/>
            </a:pP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Театрализованное представление, весёлые игры, забавы, прыжки через костёр, гадания на венках и пускание              их на воду – в этот вечер развлечения найдутся для каждого. Во время праздника состоится один из самых таинственных ритуалов купальской ночи – поиск волшебного цветка- папоротника. Принять участие в народном празднике смогут все жители Солигорщины, а так же его гости!        </a:t>
            </a:r>
            <a:endParaRPr lang="ru-RU" altLang="ru-RU" sz="1600" b="1" i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BED248A-F6FD-DDC0-C6AC-654576406F0A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F855642-39B1-CD57-2DCD-A5D87EE51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1AEBDF2-5277-4B14-F884-B4D454C1E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6141EFA-CFA5-8420-D8A4-187F88B9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55783B-5719-4DF3-780D-2AF7B07704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226" y="4252579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827CDD-4A93-7E21-828E-14E6EB6A3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064" y="4252578"/>
            <a:ext cx="3240361" cy="243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40C1B3-FFEE-51E0-BF64-3258A622C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"/>
            <a:ext cx="9144000" cy="685655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748A13-E272-9E90-B55F-33D90309C089}"/>
              </a:ext>
            </a:extLst>
          </p:cNvPr>
          <p:cNvSpPr/>
          <p:nvPr/>
        </p:nvSpPr>
        <p:spPr>
          <a:xfrm>
            <a:off x="3311951" y="275163"/>
            <a:ext cx="5686425" cy="41541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 </a:t>
            </a:r>
            <a:r>
              <a:rPr lang="ru-RU" altLang="ru-BY" b="1">
                <a:latin typeface="Arial Black" pitchFamily="34" charset="0"/>
              </a:rPr>
              <a:t> </a:t>
            </a:r>
            <a:r>
              <a:rPr lang="ru-RU" altLang="ru-BY" b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«Сугалоссе»</a:t>
            </a:r>
          </a:p>
          <a:p>
            <a:pPr algn="ctr" eaLnBrk="1" hangingPunct="1">
              <a:lnSpc>
                <a:spcPts val="1800"/>
              </a:lnSpc>
            </a:pPr>
            <a:r>
              <a:rPr lang="ru-RU" altLang="ru-BY" sz="160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BY" altLang="ru-BY" sz="160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егиональный фестиваль фольклорного искусства</a:t>
            </a:r>
            <a:endParaRPr lang="ru-RU" altLang="ru-BY" sz="1600">
              <a:solidFill>
                <a:schemeClr val="accent6">
                  <a:lumMod val="50000"/>
                </a:schemeClr>
              </a:solidFill>
              <a:latin typeface="Arial Black" pitchFamily="34" charset="0"/>
              <a:cs typeface="Calibri" pitchFamily="34" charset="0"/>
            </a:endParaRPr>
          </a:p>
          <a:p>
            <a:pPr algn="just" eaLnBrk="1" hangingPunct="1"/>
            <a:r>
              <a:rPr lang="ru-RU" altLang="ru-BY" sz="1700" b="1">
                <a:latin typeface="Segoe Print" panose="02000600000000000000" pitchFamily="2" charset="0"/>
                <a:cs typeface="Calibri" pitchFamily="34" charset="0"/>
              </a:rPr>
              <a:t>     </a:t>
            </a:r>
            <a:r>
              <a:rPr lang="ru-RU" altLang="ru-BY" sz="17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Calibri" pitchFamily="34" charset="0"/>
              </a:rPr>
              <a:t>Много славных традиций существует                            на Солигорщине. С целью сохранения  и популяризации  народного фольклорного творчества, уникальных традиций своего края, приобщения детей и молодёжи к традициям белорусского народа раз в три года проводится региональный фестиваль фольклорного искусства </a:t>
            </a:r>
            <a:r>
              <a:rPr lang="ru-RU" altLang="ru-BY" sz="17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Calibri" pitchFamily="34" charset="0"/>
              </a:rPr>
              <a:t>«Сугалоссе». </a:t>
            </a:r>
            <a:r>
              <a:rPr lang="ru-RU" altLang="ru-BY" sz="17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Calibri" pitchFamily="34" charset="0"/>
              </a:rPr>
              <a:t>В фестивале примут участие лучшие фольклорные коллективы Минской области  вокального, хорового, хореографического жанров. </a:t>
            </a:r>
          </a:p>
          <a:p>
            <a:pPr algn="just" eaLnBrk="1" hangingPunct="1"/>
            <a:r>
              <a:rPr lang="ru-RU" altLang="ru-BY" sz="17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BY" sz="17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Региональный фестиваль фольклорного искусства </a:t>
            </a:r>
            <a:r>
              <a:rPr lang="ru-RU" altLang="ru-BY" sz="17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«Сугалоссе» -</a:t>
            </a:r>
            <a:r>
              <a:rPr lang="ru-RU" altLang="ru-BY" sz="17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это возможность насладиться фольклорным движением, красотой белорусского танца, прикоснуться       к истокам белорусской культуры.   </a:t>
            </a:r>
            <a:endParaRPr lang="ru-RU" altLang="ru-RU" sz="14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Calibri" pitchFamily="34" charset="0"/>
            </a:endParaRPr>
          </a:p>
          <a:p>
            <a:pPr eaLnBrk="1" hangingPunct="1"/>
            <a:endParaRPr lang="ru-RU" altLang="ru-RU" sz="14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eaLnBrk="1" hangingPunct="1"/>
            <a:endParaRPr lang="ru-RU" altLang="ru-RU" sz="1100">
              <a:solidFill>
                <a:srgbClr val="000000"/>
              </a:solidFill>
              <a:latin typeface="Times New Roman" panose="02020603050405020304" pitchFamily="18" charset="0"/>
              <a:cs typeface="Calibri" pitchFamily="34" charset="0"/>
            </a:endParaRPr>
          </a:p>
          <a:p>
            <a:pPr eaLnBrk="1" hangingPunct="1"/>
            <a:endParaRPr lang="ru-RU" altLang="ru-RU" sz="110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3317" name="AutoShape 12">
            <a:extLst>
              <a:ext uri="{FF2B5EF4-FFF2-40B4-BE49-F238E27FC236}">
                <a16:creationId xmlns:a16="http://schemas.microsoft.com/office/drawing/2014/main" id="{E3D6B607-A6E3-6C4A-AA73-8ED50FEDCD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8" name="AutoShape 14">
            <a:extLst>
              <a:ext uri="{FF2B5EF4-FFF2-40B4-BE49-F238E27FC236}">
                <a16:creationId xmlns:a16="http://schemas.microsoft.com/office/drawing/2014/main" id="{A0B87BCD-EA92-770F-F450-AC5BDBBB21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75C4AB-FE34-7A52-4035-4DF9503FBB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07" b="7931"/>
          <a:stretch>
            <a:fillRect/>
          </a:stretch>
        </p:blipFill>
        <p:spPr>
          <a:xfrm>
            <a:off x="178127" y="3320181"/>
            <a:ext cx="2927315" cy="2010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FC0056-4239-80CF-65C6-C02D8790D8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167"/>
          <a:stretch>
            <a:fillRect/>
          </a:stretch>
        </p:blipFill>
        <p:spPr>
          <a:xfrm>
            <a:off x="178127" y="1347069"/>
            <a:ext cx="2927315" cy="177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Скругленная прямоугольная выноска 5">
            <a:extLst>
              <a:ext uri="{FF2B5EF4-FFF2-40B4-BE49-F238E27FC236}">
                <a16:creationId xmlns:a16="http://schemas.microsoft.com/office/drawing/2014/main" id="{2CBAA38D-53E0-783A-6558-EDA33CFE6C17}"/>
              </a:ext>
            </a:extLst>
          </p:cNvPr>
          <p:cNvSpPr/>
          <p:nvPr/>
        </p:nvSpPr>
        <p:spPr>
          <a:xfrm rot="20961140">
            <a:off x="660847" y="312738"/>
            <a:ext cx="2008613" cy="584694"/>
          </a:xfrm>
          <a:prstGeom prst="wedgeRoundRectCallout">
            <a:avLst>
              <a:gd name="adj1" fmla="val 32278"/>
              <a:gd name="adj2" fmla="val 7716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90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EC939B-6A88-A378-2A2A-58FE8D6BEBE3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7CB37ED-E377-211E-CFA7-6BF49879E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B484906-4AE6-2BD5-48E9-76B5997D0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58E65AB-02F5-BDF3-AA67-0AC7566E3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AD62EE-8E22-7D7C-1498-3021A261D2F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889" b="11956"/>
          <a:stretch>
            <a:fillRect/>
          </a:stretch>
        </p:blipFill>
        <p:spPr>
          <a:xfrm>
            <a:off x="3291283" y="4638824"/>
            <a:ext cx="2863881" cy="2072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972B48-136E-D3EB-C8B6-42BB7F45666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293" r="16183" b="10093"/>
          <a:stretch>
            <a:fillRect/>
          </a:stretch>
        </p:blipFill>
        <p:spPr>
          <a:xfrm>
            <a:off x="6343853" y="4556298"/>
            <a:ext cx="2622020" cy="2072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5A44D1-C017-9805-17FD-ADBD8F6B7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25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5F844D9-2D24-C485-7C6C-790800B0AAD9}"/>
              </a:ext>
            </a:extLst>
          </p:cNvPr>
          <p:cNvGrpSpPr/>
          <p:nvPr/>
        </p:nvGrpSpPr>
        <p:grpSpPr>
          <a:xfrm>
            <a:off x="0" y="6071273"/>
            <a:ext cx="9163050" cy="664495"/>
            <a:chOff x="-19050" y="6216003"/>
            <a:chExt cx="9163050" cy="66449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ADA27EE-723A-5AE9-2B96-0943EC47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0B394FD-89E1-7221-8D07-F440A03EF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A395F03-4C65-2A12-7869-C2F6DAC1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E98621-661D-E738-DD2E-39D665C7D592}"/>
              </a:ext>
            </a:extLst>
          </p:cNvPr>
          <p:cNvSpPr/>
          <p:nvPr/>
        </p:nvSpPr>
        <p:spPr>
          <a:xfrm>
            <a:off x="179512" y="80715"/>
            <a:ext cx="6149068" cy="64446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47775"/>
              </a:tabLs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defRPr/>
            </a:pPr>
            <a:r>
              <a:rPr lang="ru-RU" altLang="ru-RU" sz="1700" b="1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Обряд «Щедрец» д. Рог</a:t>
            </a:r>
            <a:r>
              <a:rPr lang="ru-RU" altLang="ru-RU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defRPr/>
            </a:pPr>
            <a:r>
              <a:rPr lang="ru-RU" altLang="ru-RU"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Солигорщине сохранился обряд </a:t>
            </a:r>
            <a:r>
              <a:rPr lang="ru-RU" altLang="ru-RU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«Щедрец»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том виде, в каком знали его наши предки. В 2009 году обряду </a:t>
            </a:r>
            <a:r>
              <a:rPr lang="ru-RU" altLang="ru-RU" b="1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«Щедрец»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присвоен статус «Историко-культурное наследие Республики Беларусь».     </a:t>
            </a:r>
          </a:p>
          <a:p>
            <a:pPr algn="just" eaLnBrk="1" hangingPunct="1">
              <a:defRPr/>
            </a:pP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Обряд проводится в ночь с 13 на 14 января с участием традиционных персонажей, уникальностью которых является – дед Продак и его берестяная маска, аналогов которой нет в Беларуси, а сохраняют и передают из года </a:t>
            </a:r>
            <a:r>
              <a:rPr lang="en-US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год своим детям и внукам – участники народного фольклорного коллектива «Палескія крыніцы» филиала «Осовский сельский Дом культуры». </a:t>
            </a:r>
          </a:p>
          <a:p>
            <a:pPr algn="just" eaLnBrk="1" hangingPunct="1">
              <a:defRPr/>
            </a:pPr>
            <a:endParaRPr lang="ru-RU" altLang="ru-RU" sz="1700">
              <a:latin typeface="Times New Roman" panose="02020603050405020304" pitchFamily="18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ru-RU" altLang="ru-RU" sz="1700"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. 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algn="just" eaLnBrk="1" hangingPunct="1">
              <a:lnSpc>
                <a:spcPct val="115000"/>
              </a:lnSpc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eaLnBrk="1" hangingPunct="1">
              <a:lnSpc>
                <a:spcPct val="115000"/>
              </a:lnSpc>
              <a:defRPr/>
            </a:pPr>
            <a:r>
              <a:rPr lang="ru-RU" altLang="ru-RU" sz="1700">
                <a:latin typeface="Times New Roman" pitchFamily="18" charset="0"/>
                <a:cs typeface="Calibri" pitchFamily="34" charset="0"/>
              </a:rPr>
              <a:t> </a:t>
            </a:r>
            <a:endParaRPr lang="ru-RU" altLang="ru-RU" sz="1700">
              <a:cs typeface="Calibri" pitchFamily="34" charset="0"/>
            </a:endParaRPr>
          </a:p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700">
                <a:cs typeface="Calibri" pitchFamily="34" charset="0"/>
              </a:rPr>
              <a:t> </a:t>
            </a:r>
          </a:p>
        </p:txBody>
      </p:sp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A768D3C2-1CFD-4A5D-DA29-31CF7DCE936C}"/>
              </a:ext>
            </a:extLst>
          </p:cNvPr>
          <p:cNvSpPr/>
          <p:nvPr/>
        </p:nvSpPr>
        <p:spPr>
          <a:xfrm rot="21253320">
            <a:off x="6660232" y="476672"/>
            <a:ext cx="2232248" cy="504056"/>
          </a:xfrm>
          <a:prstGeom prst="wedgeRoundRectCallout">
            <a:avLst>
              <a:gd name="adj1" fmla="val -22989"/>
              <a:gd name="adj2" fmla="val 69661"/>
              <a:gd name="adj3" fmla="val 16667"/>
            </a:avLst>
          </a:prstGeom>
          <a:solidFill>
            <a:schemeClr val="bg1"/>
          </a:solidFill>
          <a:ln w="57150">
            <a:solidFill>
              <a:srgbClr val="99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D34F39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ЯНВАРЬ</a:t>
            </a:r>
            <a:endParaRPr lang="ru-RU" sz="800">
              <a:solidFill>
                <a:srgbClr val="D34F39"/>
              </a:solidFill>
              <a:ea typeface="Calibri"/>
              <a:cs typeface="Times New Roman"/>
            </a:endParaRPr>
          </a:p>
        </p:txBody>
      </p:sp>
      <p:pic>
        <p:nvPicPr>
          <p:cNvPr id="9236" name="Picture 20" descr="C:\Users\Vladimir\Desktop\8f9cb8bd32054d864561aae62986a0bc.jpg">
            <a:extLst>
              <a:ext uri="{FF2B5EF4-FFF2-40B4-BE49-F238E27FC236}">
                <a16:creationId xmlns:a16="http://schemas.microsoft.com/office/drawing/2014/main" id="{E9B74674-DBED-1799-177F-55F3E0BE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r="10828"/>
          <a:stretch>
            <a:fillRect/>
          </a:stretch>
        </p:blipFill>
        <p:spPr bwMode="auto">
          <a:xfrm>
            <a:off x="310882" y="3701292"/>
            <a:ext cx="283893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F397E4-A5E3-D826-4858-C93C678EB2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833" r="7233" b="9653"/>
          <a:stretch>
            <a:fillRect/>
          </a:stretch>
        </p:blipFill>
        <p:spPr>
          <a:xfrm>
            <a:off x="3319731" y="3944144"/>
            <a:ext cx="2838931" cy="214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099343-B722-6E54-DA00-081C8BCD533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632" t="8396" r="8119" b="9218"/>
          <a:stretch>
            <a:fillRect/>
          </a:stretch>
        </p:blipFill>
        <p:spPr>
          <a:xfrm>
            <a:off x="6533379" y="3944144"/>
            <a:ext cx="2503049" cy="181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EC37E-EE2A-7DEE-3363-EC114ED89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3379" y="1763312"/>
            <a:ext cx="2503049" cy="1877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AD5C55-63EE-5BBB-7964-40630BF96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"/>
            <a:ext cx="9144000" cy="68565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D2B0E7-97D0-4A3D-858E-35DE83CB3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05085"/>
            <a:ext cx="3089817" cy="2317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rgbClr val="C000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2B1226-F6CA-4D61-B523-0367B138C5FE}"/>
              </a:ext>
            </a:extLst>
          </p:cNvPr>
          <p:cNvSpPr txBox="1"/>
          <p:nvPr/>
        </p:nvSpPr>
        <p:spPr>
          <a:xfrm>
            <a:off x="632940" y="1121644"/>
            <a:ext cx="40881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accent6">
                    <a:lumMod val="75000"/>
                  </a:schemeClr>
                </a:solidFill>
              </a:rPr>
              <a:t>Литературно-поздравительная площадка «Желаю тебе, земля моя!»</a:t>
            </a:r>
          </a:p>
          <a:p>
            <a:pPr algn="ctr"/>
            <a:r>
              <a:rPr lang="ru-RU" b="1">
                <a:solidFill>
                  <a:schemeClr val="accent6">
                    <a:lumMod val="75000"/>
                  </a:schemeClr>
                </a:solidFill>
              </a:rPr>
              <a:t>ко Дню Независимости Республики Беларусь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0B789-6637-413A-9603-BF7B03FB9C52}"/>
              </a:ext>
            </a:extLst>
          </p:cNvPr>
          <p:cNvSpPr txBox="1"/>
          <p:nvPr/>
        </p:nvSpPr>
        <p:spPr>
          <a:xfrm>
            <a:off x="632940" y="2387782"/>
            <a:ext cx="4088193" cy="27392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В День Независимости Республики Беларусь Солигорская районная центральная библиотека принимает участие в общегородских мероприятиях. </a:t>
            </a:r>
          </a:p>
          <a:p>
            <a:pPr algn="ctr"/>
            <a:endParaRPr lang="ru-RU" sz="1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В Парке четырех стихий библиотекари организовывают для солигорчан </a:t>
            </a:r>
          </a:p>
          <a:p>
            <a:pPr algn="ctr"/>
            <a:r>
              <a:rPr lang="ru-RU" b="0" i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и гостей города интерактивную площадку</a:t>
            </a:r>
            <a:r>
              <a:rPr lang="ru-RU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«Желаю тебе, земля моя!».</a:t>
            </a:r>
            <a:endParaRPr lang="ru-RU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ая прямоугольная выноска 5">
            <a:extLst>
              <a:ext uri="{FF2B5EF4-FFF2-40B4-BE49-F238E27FC236}">
                <a16:creationId xmlns:a16="http://schemas.microsoft.com/office/drawing/2014/main" id="{641EFFFC-B95A-ED2E-BC52-F5206FB72DBE}"/>
              </a:ext>
            </a:extLst>
          </p:cNvPr>
          <p:cNvSpPr/>
          <p:nvPr/>
        </p:nvSpPr>
        <p:spPr>
          <a:xfrm rot="20961140">
            <a:off x="216236" y="215502"/>
            <a:ext cx="2008613" cy="584694"/>
          </a:xfrm>
          <a:prstGeom prst="wedgeRoundRectCallout">
            <a:avLst>
              <a:gd name="adj1" fmla="val 32278"/>
              <a:gd name="adj2" fmla="val 7716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90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E591E5D-7446-61A4-3103-B6C345EA4141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57D5DFA-972C-B389-43DB-A9E7F16FD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A3BD086-DC5A-9150-A41C-A5E773F33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0B39BE2-77F5-4024-E463-21C851BEF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BCA04F-A933-4369-849E-2CF1AC797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141710"/>
            <a:ext cx="3246792" cy="2435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rgbClr val="00B05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5950537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57AC5-4D7F-9E88-EB14-7801E9E9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BY"/>
          </a:p>
        </p:txBody>
      </p:sp>
      <p:pic>
        <p:nvPicPr>
          <p:cNvPr id="15363" name="Объект 4">
            <a:extLst>
              <a:ext uri="{FF2B5EF4-FFF2-40B4-BE49-F238E27FC236}">
                <a16:creationId xmlns:a16="http://schemas.microsoft.com/office/drawing/2014/main" id="{29CCBCA7-2B15-F2D0-2D57-6CAD1A644C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2B1CF990-50EF-4E1F-CA1C-7F26E6F423DD}"/>
              </a:ext>
            </a:extLst>
          </p:cNvPr>
          <p:cNvSpPr/>
          <p:nvPr/>
        </p:nvSpPr>
        <p:spPr>
          <a:xfrm rot="21268194">
            <a:off x="6516804" y="282868"/>
            <a:ext cx="2606658" cy="552148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ИЮЛЬ</a:t>
            </a:r>
            <a:endParaRPr lang="ru-RU" sz="1000">
              <a:solidFill>
                <a:srgbClr val="FFC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EF278-F5E2-4DEC-E627-5EE787125B2B}"/>
              </a:ext>
            </a:extLst>
          </p:cNvPr>
          <p:cNvSpPr txBox="1"/>
          <p:nvPr/>
        </p:nvSpPr>
        <p:spPr>
          <a:xfrm>
            <a:off x="1595175" y="198673"/>
            <a:ext cx="4606925" cy="492125"/>
          </a:xfrm>
          <a:prstGeom prst="rect">
            <a:avLst/>
          </a:prstGeom>
          <a:solidFill>
            <a:schemeClr val="accent4">
              <a:lumMod val="75000"/>
              <a:alpha val="42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lnSpc>
                <a:spcPct val="115000"/>
              </a:lnSpc>
              <a:defRPr/>
            </a:pPr>
            <a:r>
              <a:rPr lang="ru-RU" altLang="ru-RU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Обряд «Зажынк</a:t>
            </a:r>
            <a:r>
              <a:rPr lang="be-BY" altLang="ru-RU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altLang="ru-RU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2026</a:t>
            </a:r>
            <a:r>
              <a:rPr lang="ru-RU" altLang="ru-RU" sz="240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5366" name="TextBox 9">
            <a:extLst>
              <a:ext uri="{FF2B5EF4-FFF2-40B4-BE49-F238E27FC236}">
                <a16:creationId xmlns:a16="http://schemas.microsoft.com/office/drawing/2014/main" id="{B5AE883B-2908-A659-B911-321BA3D43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45" y="862458"/>
            <a:ext cx="7521575" cy="2308324"/>
          </a:xfrm>
          <a:prstGeom prst="rect">
            <a:avLst/>
          </a:prstGeom>
          <a:solidFill>
            <a:schemeClr val="accent4">
              <a:lumMod val="75000"/>
              <a:alpha val="31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«Зажынк</a:t>
            </a:r>
            <a:r>
              <a:rPr lang="be-BY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–</a:t>
            </a:r>
            <a:r>
              <a:rPr lang="ru-RU" altLang="ru-BY" sz="1600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земледельческий обряд наших предков, связанный                             с началом жатвы, остался символом уборочной страды.  </a:t>
            </a:r>
          </a:p>
          <a:p>
            <a:pPr algn="just"/>
            <a:r>
              <a:rPr lang="ru-RU" altLang="ru-BY" sz="1600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 бодрым настроением празднуют </a:t>
            </a:r>
            <a:r>
              <a:rPr lang="ru-RU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«Зажынк</a:t>
            </a:r>
            <a:r>
              <a:rPr lang="be-BY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altLang="ru-BY" sz="1600" b="1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altLang="ru-BY" sz="1600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полях хозяйств Солигорского района, тем самым давая старт жатве, как символ уважения к хлебу и хлеборобам. Творческие коллективы района встречают хлеборобов с караваем и песнями.   </a:t>
            </a:r>
          </a:p>
          <a:p>
            <a:pPr algn="just"/>
            <a:r>
              <a:rPr lang="ru-RU" altLang="ru-BY" sz="1600">
                <a:solidFill>
                  <a:srgbClr val="5C46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Выходя на ниву участники творческих коллективов по обычаю нажав небольшой сноп «гаспадар» вручают его руководителю сельского хозяйства. Праздник является своеобразным символическим открытием важнейшего периода сельскохозяйственного года – уборки хлебов.</a:t>
            </a:r>
            <a:endParaRPr lang="ru-BY" altLang="ru-BY" sz="1600">
              <a:solidFill>
                <a:srgbClr val="5C46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CC9D45-0A34-9058-5A26-1DDBBF799C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779"/>
          <a:stretch>
            <a:fillRect/>
          </a:stretch>
        </p:blipFill>
        <p:spPr>
          <a:xfrm>
            <a:off x="5584214" y="2938013"/>
            <a:ext cx="2971274" cy="1786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5164E4-F85E-2DB6-C6D5-B12F796B8B91}"/>
              </a:ext>
            </a:extLst>
          </p:cNvPr>
          <p:cNvGrpSpPr/>
          <p:nvPr/>
        </p:nvGrpSpPr>
        <p:grpSpPr>
          <a:xfrm>
            <a:off x="-1" y="6020656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087D41B-0F5F-5A93-E465-13099D59F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580D47D-1E81-B7C1-7B22-3ACD63E3C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0A4A2B3-5B6F-8302-6418-65F635967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699DA2-A782-CD34-EA03-2262DA69BE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346" b="8181"/>
          <a:stretch>
            <a:fillRect/>
          </a:stretch>
        </p:blipFill>
        <p:spPr>
          <a:xfrm>
            <a:off x="1087326" y="3159461"/>
            <a:ext cx="3419315" cy="1787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AB705-9AFB-5C4E-CAB4-ADABBE74A3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0536" y="4542330"/>
            <a:ext cx="2687089" cy="179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7F16ED-7EEC-50D3-8757-5FA2D64AAC1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20380"/>
          <a:stretch>
            <a:fillRect/>
          </a:stretch>
        </p:blipFill>
        <p:spPr>
          <a:xfrm>
            <a:off x="6740136" y="4537470"/>
            <a:ext cx="2080336" cy="1745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209269-C063-7D66-26C7-215F7C39AEF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9595"/>
          <a:stretch>
            <a:fillRect/>
          </a:stretch>
        </p:blipFill>
        <p:spPr>
          <a:xfrm>
            <a:off x="196941" y="4551657"/>
            <a:ext cx="3003163" cy="181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" r="23" b="108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4801" y="1513442"/>
            <a:ext cx="5307676" cy="1837430"/>
          </a:xfrm>
          <a:prstGeom prst="rect">
            <a:avLst/>
          </a:prstGeom>
          <a:solidFill>
            <a:srgbClr val="FF99CC">
              <a:alpha val="62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Лучшие творческие коллективы ГУО «Солигорская детская музыкальная школа искусств» наполнят летние вечера  инструментальной, джазовой и народной музыкой. </a:t>
            </a:r>
          </a:p>
          <a:p>
            <a:pPr algn="just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Вы услышите музыкальные произведения композиторов на любой вкус – разных жанров, стилей, эпох, которые подарят вам массу положительных эмоций</a:t>
            </a:r>
            <a:r>
              <a:rPr lang="ru-RU" altLang="ru-RU" sz="1600" b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Приглашаем!</a:t>
            </a:r>
            <a:endParaRPr lang="ru-RU" altLang="ru-RU" sz="1100">
              <a:solidFill>
                <a:srgbClr val="7030A0"/>
              </a:solidFill>
              <a:latin typeface="Franklin Gothic Book" panose="020b0503020102020204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61" y="2378759"/>
            <a:ext cx="2592299" cy="194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кругленная прямоугольная выноска 10"/>
          <p:cNvSpPr/>
          <p:nvPr/>
        </p:nvSpPr>
        <p:spPr>
          <a:xfrm rot="-960000">
            <a:off x="6034536" y="655761"/>
            <a:ext cx="2989850" cy="530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99CC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FF6699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АВГУСТ</a:t>
            </a:r>
            <a:endParaRPr lang="ru-RU" sz="1100">
              <a:solidFill>
                <a:srgbClr val="FF6699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35091" r="43687" b="46902"/>
          <a:stretch>
            <a:fillRect/>
          </a:stretch>
        </p:blipFill>
        <p:spPr>
          <a:xfrm>
            <a:off x="6161829" y="1511352"/>
            <a:ext cx="2735264" cy="683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47743F-782B-7168-EE8F-C853C371E65E}"/>
              </a:ext>
            </a:extLst>
          </p:cNvPr>
          <p:cNvSpPr/>
          <p:nvPr/>
        </p:nvSpPr>
        <p:spPr>
          <a:xfrm>
            <a:off x="1391635" y="418024"/>
            <a:ext cx="3923929" cy="892658"/>
          </a:xfrm>
          <a:prstGeom prst="rect">
            <a:avLst/>
          </a:prstGeom>
          <a:solidFill>
            <a:srgbClr val="FF99CC">
              <a:alpha val="49000"/>
            </a:srgb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b="1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ts val="17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 вечера  </a:t>
            </a:r>
          </a:p>
          <a:p>
            <a:pPr algn="ctr" eaLnBrk="1" fontAlgn="auto" hangingPunct="1">
              <a:lnSpc>
                <a:spcPts val="17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 площади  искусств</a:t>
            </a:r>
            <a:endParaRPr lang="ru-RU" altLang="ru-RU" sz="140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200">
                <a:solidFill>
                  <a:srgbClr val="000000"/>
                </a:solidFill>
                <a:latin typeface="Segoe Print" panose="02000600000000000000" pitchFamily="2" charset="0"/>
                <a:cs typeface="Calibri" pitchFamily="34" charset="0"/>
              </a:rPr>
              <a:t> </a:t>
            </a: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39CAFFD-E7FF-8D7D-3269-9D3EB7905DF4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75000"/>
                <a:alpha val="28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8E14F98-87E5-09FC-A5A1-619E8857A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388D669-D8A0-EBBD-29C7-B62BBFE75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065B5A8-DE07-5615-4921-32F70ACC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0" y="4267445"/>
            <a:ext cx="3923928" cy="2372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5" descr="C:\Users\Vladimir\Desktop\musicevening-23.jpg"/>
          <p:cNvPicPr>
            <a:picLocks noChangeAspect="1" noChangeArrowheads="1"/>
          </p:cNvPicPr>
          <p:nvPr/>
        </p:nvPicPr>
        <p:blipFill>
          <a:blip r:embed="rId10"/>
          <a:srcRect l="14133"/>
          <a:stretch>
            <a:fillRect/>
          </a:stretch>
        </p:blipFill>
        <p:spPr bwMode="auto">
          <a:xfrm>
            <a:off x="5580112" y="4697000"/>
            <a:ext cx="2809582" cy="193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0" y="3553633"/>
            <a:ext cx="2449906" cy="183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44FFAD-C69E-7DD9-D008-FFE98E969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34221" r="55229" b="1022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383" y="173214"/>
            <a:ext cx="5257303" cy="1239562"/>
          </a:xfrm>
          <a:prstGeom prst="rect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rgbClr val="FF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rgbClr val="FF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посвященные Дню города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rgbClr val="FF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Дню шахтера</a:t>
            </a:r>
            <a:endParaRPr lang="ru-RU" altLang="ru-RU" sz="1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200">
                <a:solidFill>
                  <a:srgbClr val="000000"/>
                </a:solidFill>
                <a:latin typeface="Segoe Print" panose="02000600000000000000" pitchFamily="2" charset="0"/>
                <a:cs typeface="Calibri" pitchFamily="34" charset="0"/>
              </a:rPr>
              <a:t> </a:t>
            </a: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327D12-99B0-461A-2BD3-A76B46DB9423}"/>
              </a:ext>
            </a:extLst>
          </p:cNvPr>
          <p:cNvSpPr/>
          <p:nvPr/>
        </p:nvSpPr>
        <p:spPr>
          <a:xfrm>
            <a:off x="235382" y="1479264"/>
            <a:ext cx="5257303" cy="1728192"/>
          </a:xfrm>
          <a:prstGeom prst="rect">
            <a:avLst/>
          </a:prstGeom>
          <a:solidFill>
            <a:schemeClr val="accent4">
              <a:lumMod val="40000"/>
              <a:lumOff val="60000"/>
              <a:alpha val="73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День города – это наш  общий  праздник, который  объединяет  всех  жителей,  независимо  от  возраста. Веселье, танцы, концертные программы, выставки работ мастеров из всех регионов Беларуси, встречи                      с любимыми артистами, праздничный салют – все это можно увидеть  на нашем празднике. Ждём вас!</a:t>
            </a:r>
            <a:endParaRPr lang="en-US" altLang="ru-RU" sz="1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56F2F3-3AC4-2A3D-F671-D54E79A50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71"/>
          <a:stretch>
            <a:fillRect/>
          </a:stretch>
        </p:blipFill>
        <p:spPr>
          <a:xfrm>
            <a:off x="235382" y="3301544"/>
            <a:ext cx="3456384" cy="207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6D5798-6C84-18DC-B9FD-9C22F6B1E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9779"/>
          <a:stretch>
            <a:fillRect/>
          </a:stretch>
        </p:blipFill>
        <p:spPr>
          <a:xfrm>
            <a:off x="6084168" y="2766767"/>
            <a:ext cx="2791753" cy="1658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8BB146-AEF9-E147-6D4D-C5F3C33E2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12028" r="6950" b="24327"/>
          <a:stretch>
            <a:fillRect/>
          </a:stretch>
        </p:blipFill>
        <p:spPr>
          <a:xfrm>
            <a:off x="5603371" y="1025018"/>
            <a:ext cx="2544567" cy="1512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18214B2-6108-FDD4-040D-92EF37733719}"/>
              </a:ext>
            </a:extLst>
          </p:cNvPr>
          <p:cNvGrpSpPr/>
          <p:nvPr/>
        </p:nvGrpSpPr>
        <p:grpSpPr>
          <a:xfrm>
            <a:off x="0" y="5976848"/>
            <a:ext cx="9144000" cy="664495"/>
            <a:chOff x="0" y="6216003"/>
            <a:chExt cx="9144000" cy="66449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5249F8D-77F9-0FAA-E90F-5B5B71DCE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7" t="22318" b="24829"/>
            <a:stretch>
              <a:fillRect/>
            </a:stretch>
          </p:blipFill>
          <p:spPr>
            <a:xfrm>
              <a:off x="0" y="6218798"/>
              <a:ext cx="358356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CEA62AC-79B9-53FB-3066-5BE7B08FC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A3107C-1D7E-3E0E-F05C-D967611FC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61F334-9645-5DF5-3F4C-C41177C28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13108" r="9272" b="8279"/>
          <a:stretch>
            <a:fillRect/>
          </a:stretch>
        </p:blipFill>
        <p:spPr>
          <a:xfrm>
            <a:off x="2083706" y="4956594"/>
            <a:ext cx="3216119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3BC0F0-ACAF-8F41-C808-1D30A955B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2" r="9454"/>
          <a:stretch>
            <a:fillRect/>
          </a:stretch>
        </p:blipFill>
        <p:spPr>
          <a:xfrm>
            <a:off x="5492685" y="4679207"/>
            <a:ext cx="2631994" cy="170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ая прямоугольная выноска 5">
            <a:extLst>
              <a:ext uri="{FF2B5EF4-FFF2-40B4-BE49-F238E27FC236}">
                <a16:creationId xmlns:a16="http://schemas.microsoft.com/office/drawing/2014/main" id="{2C72A253-4D55-8686-2365-39718DE39677}"/>
              </a:ext>
            </a:extLst>
          </p:cNvPr>
          <p:cNvSpPr/>
          <p:nvPr/>
        </p:nvSpPr>
        <p:spPr>
          <a:xfrm rot="21268194">
            <a:off x="6516804" y="282868"/>
            <a:ext cx="2606658" cy="552148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август</a:t>
            </a:r>
            <a:endParaRPr lang="ru-RU" sz="1000">
              <a:solidFill>
                <a:srgbClr val="FFC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561635-41FD-0403-9E6F-517AF4EEA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082559E7-4132-98D7-39CF-EAB841EF3397}"/>
              </a:ext>
            </a:extLst>
          </p:cNvPr>
          <p:cNvSpPr/>
          <p:nvPr/>
        </p:nvSpPr>
        <p:spPr>
          <a:xfrm>
            <a:off x="6464982" y="476318"/>
            <a:ext cx="2466020" cy="52265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сентябрь</a:t>
            </a:r>
            <a:endParaRPr lang="ru-RU" sz="280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16388" name="AutoShape 5">
            <a:extLst>
              <a:ext uri="{FF2B5EF4-FFF2-40B4-BE49-F238E27FC236}">
                <a16:creationId xmlns:a16="http://schemas.microsoft.com/office/drawing/2014/main" id="{E189383A-D6C2-0B07-5CC1-D61534007D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E67CAE-6B09-8572-7F61-880D09288BA4}"/>
              </a:ext>
            </a:extLst>
          </p:cNvPr>
          <p:cNvSpPr/>
          <p:nvPr/>
        </p:nvSpPr>
        <p:spPr>
          <a:xfrm>
            <a:off x="449263" y="1346717"/>
            <a:ext cx="5806815" cy="2862322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lnSpc>
                <a:spcPts val="1800"/>
              </a:lnSpc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Апогеем уборочной страды традиционно является праздник урожая. Районный праздник соберёт                 на Солигорской земле множество гостей и друзей, людей, влюблённых в своё дело и родную землю, настоящих мастеров, которых отличает высокая степень ответственности, трудолюбие и настоящий профессионализм.</a:t>
            </a:r>
          </a:p>
          <a:p>
            <a:pPr algn="just">
              <a:lnSpc>
                <a:spcPts val="1800"/>
              </a:lnSpc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Чествование лучших тружеников Солигорского района, искренние слова благодарности, лучшие музыкальные поздравления от коллективов и солистов Солигорского района  прозвучат для всех, кто своим трудом делает нашу землю краше и богаче</a:t>
            </a: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ru-RU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1" name="Прямоугольник 13">
            <a:extLst>
              <a:ext uri="{FF2B5EF4-FFF2-40B4-BE49-F238E27FC236}">
                <a16:creationId xmlns:a16="http://schemas.microsoft.com/office/drawing/2014/main" id="{36712BF4-87D1-2229-7C39-160E36D7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76" y="715343"/>
            <a:ext cx="6351587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BY" sz="140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algn="ctr" eaLnBrk="1" hangingPunct="1"/>
            <a:r>
              <a:rPr lang="ru-RU" altLang="ru-BY" sz="24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«ДАЖЫНК</a:t>
            </a:r>
            <a:r>
              <a:rPr lang="be-BY" altLang="ru-BY" sz="24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І – 2026</a:t>
            </a:r>
            <a:r>
              <a:rPr lang="ru-RU" altLang="ru-BY" sz="24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» </a:t>
            </a:r>
            <a:endParaRPr lang="ru-RU" altLang="ru-BY" sz="700" b="1">
              <a:solidFill>
                <a:schemeClr val="accent2">
                  <a:lumMod val="7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BY" sz="500">
                <a:solidFill>
                  <a:srgbClr val="0D0D0D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       </a:t>
            </a:r>
            <a:endParaRPr lang="ru-RU" altLang="ru-BY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19AA99-5229-4E8C-B1D3-0AAD7D189179}"/>
              </a:ext>
            </a:extLst>
          </p:cNvPr>
          <p:cNvSpPr/>
          <p:nvPr/>
        </p:nvSpPr>
        <p:spPr>
          <a:xfrm>
            <a:off x="449263" y="160338"/>
            <a:ext cx="5982208" cy="715343"/>
          </a:xfrm>
          <a:prstGeom prst="rect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праздник тружеников села агропромышленного комплекса</a:t>
            </a:r>
            <a:endParaRPr lang="ru-RU" altLang="ru-RU" sz="16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1400" b="1">
              <a:solidFill>
                <a:srgbClr val="0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200">
                <a:solidFill>
                  <a:srgbClr val="000000"/>
                </a:solidFill>
                <a:latin typeface="Segoe Print" panose="02000600000000000000" pitchFamily="2" charset="0"/>
                <a:cs typeface="Calibri" pitchFamily="34" charset="0"/>
              </a:rPr>
              <a:t>  </a:t>
            </a:r>
            <a:endParaRPr lang="ru-RU" altLang="ru-RU" sz="1100">
              <a:solidFill>
                <a:srgbClr val="000000"/>
              </a:solidFill>
              <a:latin typeface="Franklin Gothic Book" panose="020b0503020102020204" pitchFamily="34" charset="0"/>
              <a:cs typeface="Calibri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0F64B-EB0A-E707-4CCD-D43F42B673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73" t="17933" r="26861" b="4425"/>
          <a:stretch>
            <a:fillRect/>
          </a:stretch>
        </p:blipFill>
        <p:spPr>
          <a:xfrm>
            <a:off x="6526720" y="1499270"/>
            <a:ext cx="2342544" cy="235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84F0C73-9B89-F94F-24D3-1338D799AC00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245A677-9490-39DA-15AF-6B47FBE60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DA20298-D607-5773-5829-4A7826264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8816481-589A-15BD-2B7C-333340DEF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A0C45F-360E-0CE4-1D6F-3C37FA5C99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874" t="18900" r="776" b="20201"/>
          <a:stretch>
            <a:fillRect/>
          </a:stretch>
        </p:blipFill>
        <p:spPr>
          <a:xfrm>
            <a:off x="491762" y="4251605"/>
            <a:ext cx="3802692" cy="190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17192C-07DF-6EE0-6BC2-60BB00BAFC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7952" r="24719"/>
          <a:stretch>
            <a:fillRect/>
          </a:stretch>
        </p:blipFill>
        <p:spPr>
          <a:xfrm>
            <a:off x="5865404" y="4050735"/>
            <a:ext cx="2880320" cy="206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3B97B4-FCCB-793E-0C17-6D4281DDD2A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858" t="13075" r="8862" b="-1827"/>
          <a:stretch>
            <a:fillRect/>
          </a:stretch>
        </p:blipFill>
        <p:spPr>
          <a:xfrm>
            <a:off x="3970568" y="4656451"/>
            <a:ext cx="2141835" cy="202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DD68B9-33D3-6323-82FC-BB4EEC779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5"/>
          <a:stretch>
            <a:fillRect/>
          </a:stretch>
        </p:blipFill>
        <p:spPr>
          <a:xfrm>
            <a:off x="-12348" y="0"/>
            <a:ext cx="9156348" cy="68700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0122" y="322556"/>
            <a:ext cx="4736001" cy="691308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народного единства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5CF1554-2B86-1440-7156-7E3283F9A561}"/>
              </a:ext>
            </a:extLst>
          </p:cNvPr>
          <p:cNvSpPr/>
          <p:nvPr/>
        </p:nvSpPr>
        <p:spPr>
          <a:xfrm>
            <a:off x="335584" y="1100958"/>
            <a:ext cx="5264362" cy="2489978"/>
          </a:xfrm>
          <a:prstGeom prst="rect">
            <a:avLst/>
          </a:prstGeom>
          <a:solidFill>
            <a:schemeClr val="accent6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 sz="1600" b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сентября 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историческая дата, которая стала поводом, чтобы окончательно осознать, какую цену белорусы заплатили за право зваться нацией и жить            на своей земле и в собственном государстве! В этот день вся наша страна отмечает День народного единства! Это благодарность молодого поколения предыдущим поколениям, которые отстояли право самим определить свою судьбу. В рамках Дня народного единства                      в учреждениях культуры состоятся праздничные мероприятия.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rgbClr val="C0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B7CA8F-7FDB-FF88-9EFF-84E6FFA7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950" y="1310431"/>
            <a:ext cx="2901530" cy="193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6AB118-F955-80A0-6043-5B9D4C3D59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9" t="14112"/>
          <a:stretch>
            <a:fillRect/>
          </a:stretch>
        </p:blipFill>
        <p:spPr>
          <a:xfrm>
            <a:off x="5753944" y="3164609"/>
            <a:ext cx="3086766" cy="206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829443-7F49-0714-0D3B-C35EC48B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89" t="17485" r="6891" b="7558"/>
          <a:stretch>
            <a:fillRect/>
          </a:stretch>
        </p:blipFill>
        <p:spPr>
          <a:xfrm>
            <a:off x="251520" y="3743365"/>
            <a:ext cx="3529955" cy="2205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77C115-0E60-1836-D61E-E984D9B137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33" t="8082" r="6868"/>
          <a:stretch>
            <a:fillRect/>
          </a:stretch>
        </p:blipFill>
        <p:spPr>
          <a:xfrm>
            <a:off x="3565842" y="4691893"/>
            <a:ext cx="2695819" cy="206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Скругленная прямоугольная выноска 5">
            <a:extLst>
              <a:ext uri="{FF2B5EF4-FFF2-40B4-BE49-F238E27FC236}">
                <a16:creationId xmlns:a16="http://schemas.microsoft.com/office/drawing/2014/main" id="{7AF42A47-3AEF-FEFF-246C-8F35427ED8E4}"/>
              </a:ext>
            </a:extLst>
          </p:cNvPr>
          <p:cNvSpPr/>
          <p:nvPr/>
        </p:nvSpPr>
        <p:spPr>
          <a:xfrm rot="21139086">
            <a:off x="6202763" y="355520"/>
            <a:ext cx="2518275" cy="56595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сентябрь</a:t>
            </a:r>
            <a:endParaRPr lang="ru-RU" sz="28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F4C6AB-0D8B-A8F8-4193-E1727927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C74357-F7CA-42EE-AA6E-BA30CADDC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" y="1063909"/>
            <a:ext cx="3429001" cy="22812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817310-90BC-4499-A180-C0D38A1A3095}"/>
              </a:ext>
            </a:extLst>
          </p:cNvPr>
          <p:cNvSpPr txBox="1"/>
          <p:nvPr/>
        </p:nvSpPr>
        <p:spPr>
          <a:xfrm>
            <a:off x="136003" y="212771"/>
            <a:ext cx="329010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accent4">
                    <a:lumMod val="50000"/>
                  </a:schemeClr>
                </a:solidFill>
              </a:rPr>
              <a:t>ДЕНЬ БИБЛИОТЕК</a:t>
            </a:r>
          </a:p>
          <a:p>
            <a:pPr algn="ctr"/>
            <a:r>
              <a:rPr lang="ru-RU" b="1">
                <a:solidFill>
                  <a:schemeClr val="accent4">
                    <a:lumMod val="50000"/>
                  </a:schemeClr>
                </a:solidFill>
              </a:rPr>
              <a:t>РЕСПУБЛИКИ БЕЛАРУСЬ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35659-2405-4863-BDC1-449A47C34002}"/>
              </a:ext>
            </a:extLst>
          </p:cNvPr>
          <p:cNvSpPr txBox="1"/>
          <p:nvPr/>
        </p:nvSpPr>
        <p:spPr>
          <a:xfrm>
            <a:off x="5787463" y="1619753"/>
            <a:ext cx="322053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chemeClr val="accent4">
                    <a:lumMod val="50000"/>
                  </a:schemeClr>
                </a:solidFill>
              </a:rPr>
              <a:t>Праздничная  открытка </a:t>
            </a:r>
          </a:p>
          <a:p>
            <a:pPr algn="ctr"/>
            <a:r>
              <a:rPr lang="ru-RU" sz="1600" b="1">
                <a:solidFill>
                  <a:schemeClr val="accent4">
                    <a:lumMod val="50000"/>
                  </a:schemeClr>
                </a:solidFill>
              </a:rPr>
              <a:t>«Есть храм у книг - библиотека» </a:t>
            </a:r>
          </a:p>
        </p:txBody>
      </p:sp>
      <p:sp>
        <p:nvSpPr>
          <p:cNvPr id="3" name="Скругленная прямоугольная выноска 5">
            <a:extLst>
              <a:ext uri="{FF2B5EF4-FFF2-40B4-BE49-F238E27FC236}">
                <a16:creationId xmlns:a16="http://schemas.microsoft.com/office/drawing/2014/main" id="{F6C8BBDE-6709-E2EA-B3F1-6D09A4D70919}"/>
              </a:ext>
            </a:extLst>
          </p:cNvPr>
          <p:cNvSpPr/>
          <p:nvPr/>
        </p:nvSpPr>
        <p:spPr>
          <a:xfrm rot="21342708">
            <a:off x="6073287" y="540480"/>
            <a:ext cx="2809303" cy="63724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сентябрь</a:t>
            </a:r>
            <a:endParaRPr lang="ru-RU" sz="2800">
              <a:solidFill>
                <a:schemeClr val="accent4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31C3AD-0220-4941-B408-0D4AB282A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24" y="212771"/>
            <a:ext cx="2092125" cy="3132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800ABFE-C2B5-2576-10DF-E7087218F614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6284A66-D613-8324-DAE2-4AB40C956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0BAE90B-BCF4-F6CF-8A76-810B05DB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2A6DBED-2DFF-2F57-D197-1824D6514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78A30D-6B43-4EFB-B5A3-A92D3BCD2A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6"/>
          <a:stretch>
            <a:fillRect/>
          </a:stretch>
        </p:blipFill>
        <p:spPr>
          <a:xfrm>
            <a:off x="529325" y="3490494"/>
            <a:ext cx="5012061" cy="2779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0F3048-53C4-4D1C-A66C-4654593E610A}"/>
              </a:ext>
            </a:extLst>
          </p:cNvPr>
          <p:cNvSpPr txBox="1"/>
          <p:nvPr/>
        </p:nvSpPr>
        <p:spPr>
          <a:xfrm>
            <a:off x="5889964" y="2238087"/>
            <a:ext cx="3012518" cy="35394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В</a:t>
            </a:r>
            <a:r>
              <a:rPr lang="ru-RU" sz="1600" b="0" i="0"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 мероприятии </a:t>
            </a:r>
            <a:r>
              <a:rPr lang="ru-RU" sz="16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примут </a:t>
            </a:r>
            <a:r>
              <a:rPr lang="ru-RU" sz="1600" b="0" i="0"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участие ветераны библиотечного дела, сотрудники Солигорской районной центральной библиотеки, читатели,                с которыми библиотеку связывают крепкие и дружеские отношения. Сотрудники библиотеки подготовят интересную развлекательную программу с профессиональными конкурсами, литературными викторинами, блиц-опросами.</a:t>
            </a:r>
            <a:endParaRPr lang="ru-RU" sz="160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48683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0E3DD1-3DBF-CD27-AFE1-09A5850B3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44" r="1597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5">
            <a:extLst>
              <a:ext uri="{FF2B5EF4-FFF2-40B4-BE49-F238E27FC236}">
                <a16:creationId xmlns:a16="http://schemas.microsoft.com/office/drawing/2014/main" id="{392AEFBE-C744-178E-99BA-91DDEF3BD204}"/>
              </a:ext>
            </a:extLst>
          </p:cNvPr>
          <p:cNvSpPr/>
          <p:nvPr/>
        </p:nvSpPr>
        <p:spPr>
          <a:xfrm rot="-600000">
            <a:off x="6569943" y="224084"/>
            <a:ext cx="2623455" cy="486492"/>
          </a:xfrm>
          <a:prstGeom prst="wedgeRoundRectCallout">
            <a:avLst>
              <a:gd name="adj1" fmla="val -22951"/>
              <a:gd name="adj2" fmla="val 77673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3200" b="1" cap="all">
              <a:solidFill>
                <a:srgbClr val="0099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октябрь</a:t>
            </a:r>
            <a:r>
              <a:rPr lang="ru-RU" sz="32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3200">
              <a:solidFill>
                <a:srgbClr val="0099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3200">
              <a:solidFill>
                <a:srgbClr val="009900"/>
              </a:solidFill>
              <a:ea typeface="Calibri"/>
              <a:cs typeface="Times New Roman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2740BEE-EC8F-64CC-27AA-B0D215BA5C43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C56FA92-9599-FC87-4D44-E135471D9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02BED37-B739-614B-36C5-49FD9AF3E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B8601D1-9D9C-2D82-086A-1F5A7A400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3ED2E7-6602-488D-FC43-0D1DF9794D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20714" r="1905" b="7857"/>
          <a:stretch>
            <a:fillRect/>
          </a:stretch>
        </p:blipFill>
        <p:spPr>
          <a:xfrm>
            <a:off x="240296" y="4197838"/>
            <a:ext cx="3602616" cy="2055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5F7331-E3CE-0F2C-9EFE-CFED3E152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0" r="649" b="14388"/>
          <a:stretch>
            <a:fillRect/>
          </a:stretch>
        </p:blipFill>
        <p:spPr>
          <a:xfrm>
            <a:off x="4025590" y="4203915"/>
            <a:ext cx="2847949" cy="2055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ECC8EE-CC66-0785-8867-7152384C1C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8" b="28570"/>
          <a:stretch>
            <a:fillRect/>
          </a:stretch>
        </p:blipFill>
        <p:spPr>
          <a:xfrm>
            <a:off x="591197" y="446375"/>
            <a:ext cx="2900813" cy="185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6ADA63-9012-D91C-7F82-A2185C1B8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54209" r="21794" b="7601"/>
          <a:stretch>
            <a:fillRect/>
          </a:stretch>
        </p:blipFill>
        <p:spPr>
          <a:xfrm>
            <a:off x="240296" y="2196370"/>
            <a:ext cx="2664296" cy="185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9984DF-0242-A4BC-2662-7CC3C19D68C1}"/>
              </a:ext>
            </a:extLst>
          </p:cNvPr>
          <p:cNvSpPr/>
          <p:nvPr/>
        </p:nvSpPr>
        <p:spPr>
          <a:xfrm>
            <a:off x="4025590" y="1157850"/>
            <a:ext cx="4718861" cy="432048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пожилых людей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E5B99-13BE-56FD-DFFD-1E39D3889FFA}"/>
              </a:ext>
            </a:extLst>
          </p:cNvPr>
          <p:cNvSpPr txBox="1"/>
          <p:nvPr/>
        </p:nvSpPr>
        <p:spPr>
          <a:xfrm>
            <a:off x="3673845" y="1732036"/>
            <a:ext cx="5288319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Осень – время ярких красок и теплых встреч.   В это особое время мы чествуем тех, кто подарил нам жизнь, опыт и бесценную мудрость.</a:t>
            </a:r>
          </a:p>
          <a:p>
            <a:pPr indent="457200" algn="just"/>
            <a:r>
              <a:rPr lang="ru-RU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1 октября, в День пожилых людей,                     в Солигорском районе пройдет целый ряд праздничных мероприятий!</a:t>
            </a:r>
            <a:endParaRPr lang="ru-BY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88417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A9E0DE-E903-F6E1-9841-58DC24F2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5" b="8854"/>
          <a:stretch>
            <a:fillRect/>
          </a:stretch>
        </p:blipFill>
        <p:spPr>
          <a:xfrm>
            <a:off x="0" y="1"/>
            <a:ext cx="9144000" cy="6869344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 rot="-600000">
            <a:off x="5506744" y="203336"/>
            <a:ext cx="3074020" cy="625531"/>
          </a:xfrm>
          <a:prstGeom prst="wedgeRoundRectCallout">
            <a:avLst>
              <a:gd name="adj1" fmla="val -22951"/>
              <a:gd name="adj2" fmla="val 77673"/>
              <a:gd name="adj3" fmla="val 16667"/>
            </a:avLst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0099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октябрь</a:t>
            </a:r>
            <a:r>
              <a:rPr lang="ru-RU" sz="48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0099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00990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6587" y="1182328"/>
            <a:ext cx="4514891" cy="2027882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 sz="16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многочисленных праздников День матери и День отца занимают особое место. </a:t>
            </a:r>
            <a:br>
              <a:rPr lang="ru-RU" altLang="ru-RU" sz="16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этот день слова благодарности выражают всем матерям и отцам, которые дарят детям любовь, добро, нежность и ласку. Торжественные мероприятия, посвященные Неделе родительской любви пройдут в учреждениях культуры Солигорского района.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4979B2-59B0-9DA0-8DD6-5E6444987BB8}"/>
              </a:ext>
            </a:extLst>
          </p:cNvPr>
          <p:cNvSpPr/>
          <p:nvPr/>
        </p:nvSpPr>
        <p:spPr>
          <a:xfrm>
            <a:off x="415873" y="71387"/>
            <a:ext cx="4514891" cy="1072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мероприятия,                  посвященные Неделе родительской любви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50A2DC-0972-FB28-E215-8F5F66B0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40" t="35033" r="16931" b="8344"/>
          <a:stretch>
            <a:fillRect/>
          </a:stretch>
        </p:blipFill>
        <p:spPr>
          <a:xfrm>
            <a:off x="5394807" y="1049375"/>
            <a:ext cx="3004020" cy="191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B76F26-8635-DF98-C262-6966BD29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88" t="24884" r="10656" b="16130"/>
          <a:stretch>
            <a:fillRect/>
          </a:stretch>
        </p:blipFill>
        <p:spPr>
          <a:xfrm>
            <a:off x="3491881" y="3020101"/>
            <a:ext cx="3168352" cy="176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8D483F6-9BF2-AEE8-79E0-3B008EEAC291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6233D36-680A-2FF5-56C1-6AA5D3EEC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0CC6691-AA31-2E0E-9AE9-E4BEE158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3A687CC-9D71-6DFC-6ECF-5096C6FD5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3277DE-9BB9-3981-9F38-4031A78361C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367" t="28209" r="17754" b="17011"/>
          <a:stretch>
            <a:fillRect/>
          </a:stretch>
        </p:blipFill>
        <p:spPr>
          <a:xfrm>
            <a:off x="170989" y="3567225"/>
            <a:ext cx="3064971" cy="2337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B57DDF-DEAA-E871-CD1D-87D0EA16D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771" t="43483" r="23317" b="19610"/>
          <a:stretch>
            <a:fillRect/>
          </a:stretch>
        </p:blipFill>
        <p:spPr>
          <a:xfrm>
            <a:off x="3732505" y="4995391"/>
            <a:ext cx="3424320" cy="1691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EAC00A-22D9-3495-05FF-E0525B6E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5" b="8854"/>
          <a:stretch>
            <a:fillRect/>
          </a:stretch>
        </p:blipFill>
        <p:spPr>
          <a:xfrm>
            <a:off x="0" y="1"/>
            <a:ext cx="9144000" cy="6869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9EE4F3-A97F-4F73-9B9F-CD2E08334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4" y="308176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2BF928-D466-4EB6-A090-B6029DD10A88}"/>
              </a:ext>
            </a:extLst>
          </p:cNvPr>
          <p:cNvSpPr txBox="1"/>
          <p:nvPr/>
        </p:nvSpPr>
        <p:spPr>
          <a:xfrm>
            <a:off x="3622840" y="515916"/>
            <a:ext cx="40362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accent4">
                    <a:lumMod val="75000"/>
                  </a:schemeClr>
                </a:solidFill>
              </a:rPr>
              <a:t>Библио-челлендж </a:t>
            </a:r>
          </a:p>
          <a:p>
            <a:pPr algn="ctr"/>
            <a:r>
              <a:rPr lang="ru-RU" sz="2000" b="1">
                <a:solidFill>
                  <a:schemeClr val="accent4">
                    <a:lumMod val="75000"/>
                  </a:schemeClr>
                </a:solidFill>
              </a:rPr>
              <a:t>«Тепло семейных страниц» </a:t>
            </a:r>
          </a:p>
          <a:p>
            <a:pPr algn="ctr"/>
            <a:r>
              <a:rPr lang="ru-RU" sz="2000" b="1">
                <a:solidFill>
                  <a:schemeClr val="accent4">
                    <a:lumMod val="75000"/>
                  </a:schemeClr>
                </a:solidFill>
              </a:rPr>
              <a:t>к Неделе родительской любви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598487-69AE-44FC-B489-27CD7255EDA9}"/>
              </a:ext>
            </a:extLst>
          </p:cNvPr>
          <p:cNvSpPr txBox="1"/>
          <p:nvPr/>
        </p:nvSpPr>
        <p:spPr>
          <a:xfrm>
            <a:off x="3032897" y="1535215"/>
            <a:ext cx="561689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Неделя родительской любви  символизирует важность роли матери и  отца в жизни семьи и общества. </a:t>
            </a:r>
          </a:p>
          <a:p>
            <a:pPr indent="457200" algn="just"/>
            <a:r>
              <a:rPr lang="ru-RU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В честь этого праздника в Солигорской</a:t>
            </a:r>
            <a:r>
              <a:rPr lang="en-US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районной детской библиотеке организуются </a:t>
            </a:r>
            <a:r>
              <a:rPr lang="ru-RU" sz="140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акции, библиоквилты, интерактивные мероприятия.</a:t>
            </a:r>
          </a:p>
          <a:p>
            <a:pPr indent="457200" algn="just"/>
            <a:r>
              <a:rPr lang="ru-RU" sz="1400" b="0" i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В течение дня читатели библиотеки искренне и от всей души поздравляют своих дорогих и любимых родителей. </a:t>
            </a:r>
          </a:p>
        </p:txBody>
      </p:sp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D76DAF6A-2207-B2DD-3FEA-514F117467F3}"/>
              </a:ext>
            </a:extLst>
          </p:cNvPr>
          <p:cNvSpPr/>
          <p:nvPr/>
        </p:nvSpPr>
        <p:spPr>
          <a:xfrm rot="21139086">
            <a:off x="6599199" y="271657"/>
            <a:ext cx="2518275" cy="56595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октябрь</a:t>
            </a:r>
            <a:endParaRPr lang="ru-RU" sz="2800">
              <a:solidFill>
                <a:schemeClr val="accent4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17291DF-726A-F1A6-9103-5079BC1A049F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926B9FE-CC43-9F10-552D-092C0B0B1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CB879B0-0A3E-F465-6D2F-4C79A3848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B545421-0745-A468-D44B-5C6012E2C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A3286F-579A-4A59-8DCB-D19BFFA98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3"/>
          <a:stretch>
            <a:fillRect/>
          </a:stretch>
        </p:blipFill>
        <p:spPr>
          <a:xfrm>
            <a:off x="4139952" y="3288222"/>
            <a:ext cx="2829087" cy="2562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B41202-23F6-4EF2-A041-222C08852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2" y="3935892"/>
            <a:ext cx="3555357" cy="2666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4543769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3E93F2-48F0-C53A-953C-0B8E18AB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6921" r="30203" b="4708"/>
          <a:stretch>
            <a:fillRect/>
          </a:stretch>
        </p:blipFill>
        <p:spPr>
          <a:xfrm>
            <a:off x="-180528" y="1"/>
            <a:ext cx="9324528" cy="68500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5044" y="232569"/>
            <a:ext cx="4922493" cy="3469047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000000"/>
                </a:solidFill>
                <a:latin typeface="BrutalTypeLigh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митинг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«Слёзы на камнях памяти»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Ежегодно отдать дань уважения участникам войны в Афганистане и почтить память погибших собираются участники войны в Афганистане, руководство Солигорского района, представители депутатского корпуса, предприятий и организаций, общественных объединений, семьи и родственники погибших. 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память о павших воинах-интернационалистах звучат стихи и песни, в их честь возлагаются цветы     и венки. </a:t>
            </a:r>
            <a:endParaRPr lang="ru-RU" altLang="ru-RU" sz="1600">
              <a:solidFill>
                <a:schemeClr val="accent4">
                  <a:lumMod val="75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140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173" name="AutoShape 1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7174" name="AutoShape 15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rot="21235778">
            <a:off x="5913376" y="261314"/>
            <a:ext cx="2504669" cy="462958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E73325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февраль</a:t>
            </a:r>
            <a:endParaRPr lang="ru-RU" sz="280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rgbClr val="E73325"/>
              </a:solidFill>
              <a:ea typeface="Calibri"/>
              <a:cs typeface="Times New Roman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5D1E40-F69D-34A0-0A21-5EF12BB0F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4000"/>
                    </a14:imgEffect>
                    <a14:imgEffect>
                      <a14:brightnessContrast bright="32000" contrast="-24000"/>
                    </a14:imgEffect>
                  </a14:imgLayer>
                </a14:imgProps>
              </a:ext>
            </a:extLst>
          </a:blip>
          <a:srcRect t="18287" r="5510" b="10731"/>
          <a:stretch>
            <a:fillRect/>
          </a:stretch>
        </p:blipFill>
        <p:spPr>
          <a:xfrm>
            <a:off x="6236543" y="1044181"/>
            <a:ext cx="2737649" cy="1542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26A5AB-0B73-7742-A137-919914A54A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985" t="24083" r="10747" b="8393"/>
          <a:stretch>
            <a:fillRect/>
          </a:stretch>
        </p:blipFill>
        <p:spPr>
          <a:xfrm>
            <a:off x="6209" y="3934185"/>
            <a:ext cx="2997661" cy="1939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8E439B-5FCE-37CD-6FDE-1B15F3DFA5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685" r="11011" b="4058"/>
          <a:stretch>
            <a:fillRect/>
          </a:stretch>
        </p:blipFill>
        <p:spPr>
          <a:xfrm>
            <a:off x="5652120" y="2782643"/>
            <a:ext cx="2823959" cy="174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69DA0B-EEEB-4C91-5639-A4989DD87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3550"/>
          <a:stretch>
            <a:fillRect/>
          </a:stretch>
        </p:blipFill>
        <p:spPr>
          <a:xfrm rot="10800000">
            <a:off x="6168935" y="983143"/>
            <a:ext cx="2737647" cy="1328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20CB6-E5D5-D977-5316-D5D7482FB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3550"/>
          <a:stretch>
            <a:fillRect/>
          </a:stretch>
        </p:blipFill>
        <p:spPr>
          <a:xfrm>
            <a:off x="5796136" y="3226530"/>
            <a:ext cx="2737647" cy="1328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E690E2-8307-6995-D48B-2FF659218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3550"/>
          <a:stretch>
            <a:fillRect/>
          </a:stretch>
        </p:blipFill>
        <p:spPr>
          <a:xfrm>
            <a:off x="350877" y="4567978"/>
            <a:ext cx="2737647" cy="132817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136861E-46D0-71DB-6FA2-ADB4D26737CA}"/>
              </a:ext>
            </a:extLst>
          </p:cNvPr>
          <p:cNvGrpSpPr/>
          <p:nvPr/>
        </p:nvGrpSpPr>
        <p:grpSpPr>
          <a:xfrm>
            <a:off x="-178197" y="5976848"/>
            <a:ext cx="9322197" cy="664495"/>
            <a:chOff x="-178197" y="6216003"/>
            <a:chExt cx="9322197" cy="66449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57C04E5-94CE-68B5-87B8-64BC06EDE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-178197" y="6218798"/>
              <a:ext cx="3761763" cy="6617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8404748-65EB-B844-1639-C569C814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810FDAB-A272-5761-AD17-41F5F1804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50E77C-BC98-9E67-6C07-CE384D31CEE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867" b="13038"/>
          <a:stretch>
            <a:fillRect/>
          </a:stretch>
        </p:blipFill>
        <p:spPr>
          <a:xfrm>
            <a:off x="2743819" y="5002014"/>
            <a:ext cx="3167007" cy="174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196BBB-65EF-6212-CBCC-03BFF8CD85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3550"/>
          <a:stretch>
            <a:fillRect/>
          </a:stretch>
        </p:blipFill>
        <p:spPr>
          <a:xfrm>
            <a:off x="2912926" y="5665936"/>
            <a:ext cx="3044155" cy="11001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7F2857-82CA-24C7-9DE2-CC68EDF13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7893" r="1432" b="7979"/>
          <a:stretch>
            <a:fillRect/>
          </a:stretch>
        </p:blipFill>
        <p:spPr>
          <a:xfrm>
            <a:off x="6217622" y="4797152"/>
            <a:ext cx="2734601" cy="154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F516C9-7A89-1D13-B1D9-7D55FC6E45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5170" r="15924" b="29641"/>
          <a:stretch>
            <a:fillRect/>
          </a:stretch>
        </p:blipFill>
        <p:spPr>
          <a:xfrm rot="10800000">
            <a:off x="6165363" y="4758956"/>
            <a:ext cx="2737647" cy="10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49384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/>
          <a:stretch>
            <a:fillRect/>
          </a:stretch>
        </p:blipFill>
        <p:spPr bwMode="auto">
          <a:xfrm>
            <a:off x="0" y="-63472"/>
            <a:ext cx="9143999" cy="693874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 rot="-840000">
            <a:off x="89405" y="269152"/>
            <a:ext cx="2788732" cy="316692"/>
          </a:xfrm>
          <a:custGeom>
            <a:gdLst>
              <a:gd name="connsiteX0" fmla="*/ 0 w 3473667"/>
              <a:gd name="connsiteY0" fmla="*/ 83111 h 498654"/>
              <a:gd name="connsiteX1" fmla="*/ 83111 w 3473667"/>
              <a:gd name="connsiteY1" fmla="*/ 0 h 498654"/>
              <a:gd name="connsiteX2" fmla="*/ 578945 w 3473667"/>
              <a:gd name="connsiteY2" fmla="*/ 0 h 498654"/>
              <a:gd name="connsiteX3" fmla="*/ 578945 w 3473667"/>
              <a:gd name="connsiteY3" fmla="*/ 0 h 498654"/>
              <a:gd name="connsiteX4" fmla="*/ 1447361 w 3473667"/>
              <a:gd name="connsiteY4" fmla="*/ 0 h 498654"/>
              <a:gd name="connsiteX5" fmla="*/ 3390556 w 3473667"/>
              <a:gd name="connsiteY5" fmla="*/ 0 h 498654"/>
              <a:gd name="connsiteX6" fmla="*/ 3473667 w 3473667"/>
              <a:gd name="connsiteY6" fmla="*/ 83111 h 498654"/>
              <a:gd name="connsiteX7" fmla="*/ 3473667 w 3473667"/>
              <a:gd name="connsiteY7" fmla="*/ 290882 h 498654"/>
              <a:gd name="connsiteX8" fmla="*/ 3473667 w 3473667"/>
              <a:gd name="connsiteY8" fmla="*/ 290882 h 498654"/>
              <a:gd name="connsiteX9" fmla="*/ 3473667 w 3473667"/>
              <a:gd name="connsiteY9" fmla="*/ 415545 h 498654"/>
              <a:gd name="connsiteX10" fmla="*/ 3473667 w 3473667"/>
              <a:gd name="connsiteY10" fmla="*/ 415543 h 498654"/>
              <a:gd name="connsiteX11" fmla="*/ 3390556 w 3473667"/>
              <a:gd name="connsiteY11" fmla="*/ 498654 h 498654"/>
              <a:gd name="connsiteX12" fmla="*/ 1447361 w 3473667"/>
              <a:gd name="connsiteY12" fmla="*/ 498654 h 498654"/>
              <a:gd name="connsiteX13" fmla="*/ 1055206 w 3473667"/>
              <a:gd name="connsiteY13" fmla="*/ 445372 h 498654"/>
              <a:gd name="connsiteX14" fmla="*/ 578945 w 3473667"/>
              <a:gd name="connsiteY14" fmla="*/ 498654 h 498654"/>
              <a:gd name="connsiteX15" fmla="*/ 83111 w 3473667"/>
              <a:gd name="connsiteY15" fmla="*/ 498654 h 498654"/>
              <a:gd name="connsiteX16" fmla="*/ 0 w 3473667"/>
              <a:gd name="connsiteY16" fmla="*/ 415543 h 498654"/>
              <a:gd name="connsiteX17" fmla="*/ 0 w 3473667"/>
              <a:gd name="connsiteY17" fmla="*/ 415545 h 498654"/>
              <a:gd name="connsiteX18" fmla="*/ 0 w 3473667"/>
              <a:gd name="connsiteY18" fmla="*/ 290882 h 498654"/>
              <a:gd name="connsiteX19" fmla="*/ 0 w 3473667"/>
              <a:gd name="connsiteY19" fmla="*/ 290882 h 498654"/>
              <a:gd name="connsiteX20" fmla="*/ 0 w 3473667"/>
              <a:gd name="connsiteY20" fmla="*/ 83111 h 4986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73667" h="498653">
                <a:moveTo>
                  <a:pt x="0" y="83111"/>
                </a:moveTo>
                <a:cubicBezTo>
                  <a:pt x="0" y="37210"/>
                  <a:pt x="37210" y="0"/>
                  <a:pt x="83111" y="0"/>
                </a:cubicBezTo>
                <a:lnTo>
                  <a:pt x="578945" y="0"/>
                </a:lnTo>
                <a:lnTo>
                  <a:pt x="578945" y="0"/>
                </a:lnTo>
                <a:lnTo>
                  <a:pt x="1447361" y="0"/>
                </a:lnTo>
                <a:lnTo>
                  <a:pt x="3390556" y="0"/>
                </a:lnTo>
                <a:cubicBezTo>
                  <a:pt x="3436457" y="0"/>
                  <a:pt x="3473667" y="37210"/>
                  <a:pt x="3473667" y="83111"/>
                </a:cubicBezTo>
                <a:lnTo>
                  <a:pt x="3473667" y="290882"/>
                </a:lnTo>
                <a:lnTo>
                  <a:pt x="3473667" y="290882"/>
                </a:lnTo>
                <a:lnTo>
                  <a:pt x="3473667" y="415545"/>
                </a:lnTo>
                <a:lnTo>
                  <a:pt x="3473667" y="415543"/>
                </a:lnTo>
                <a:cubicBezTo>
                  <a:pt x="3473667" y="461444"/>
                  <a:pt x="3436457" y="498654"/>
                  <a:pt x="3390556" y="498654"/>
                </a:cubicBezTo>
                <a:lnTo>
                  <a:pt x="1447361" y="498654"/>
                </a:lnTo>
                <a:lnTo>
                  <a:pt x="1055206" y="445372"/>
                </a:lnTo>
                <a:lnTo>
                  <a:pt x="578945" y="498654"/>
                </a:lnTo>
                <a:lnTo>
                  <a:pt x="83111" y="498654"/>
                </a:lnTo>
                <a:cubicBezTo>
                  <a:pt x="37210" y="498654"/>
                  <a:pt x="0" y="461444"/>
                  <a:pt x="0" y="415543"/>
                </a:cubicBezTo>
                <a:lnTo>
                  <a:pt x="0" y="415545"/>
                </a:lnTo>
                <a:lnTo>
                  <a:pt x="0" y="290882"/>
                </a:lnTo>
                <a:lnTo>
                  <a:pt x="0" y="290882"/>
                </a:lnTo>
                <a:lnTo>
                  <a:pt x="0" y="8311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0099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ноябрь</a:t>
            </a:r>
            <a:r>
              <a:rPr lang="ru-RU" sz="48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0099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0099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00990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7903" y="830997"/>
            <a:ext cx="5485992" cy="3993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Открытый фестиваль-конкурс «TERRI CON» появился         в 2022 году. Фестиваль станет настоящим праздником танца, соберет более тысячи артистов и гостей из Беларуси              и России в шахтерской столице, чтобы поделиться своим талантом и побороться за Гран-При и TERR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I </a:t>
            </a:r>
            <a:r>
              <a:rPr lang="ru-RU" sz="16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CON-При! Танцоры продемонстрируют свое мастерство в разных жанрах: от народного танца до современных направлений. Зрители, как и жюри, каждый раз остаются в восторге от красоты и динамики выступлений, разнообразия                    и нетривиального прочтения знакомых образов. На сцене       и за кулисами царит его величество танец во всех проявлениях: яркие костюмы и искренние эмоции конкурсантов, атмосфера дружеской конкуренции и теплой поддержки друг друга.</a:t>
            </a:r>
            <a:endParaRPr lang="ru-RU" altLang="ru-RU" sz="16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234A20-EDA9-1E9E-700D-80201722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926"/>
          <a:stretch>
            <a:fillRect/>
          </a:stretch>
        </p:blipFill>
        <p:spPr>
          <a:xfrm>
            <a:off x="63159" y="980728"/>
            <a:ext cx="2733860" cy="1622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79242F-99A5-60CE-C367-BDEE069889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64" r="8124" b="7109"/>
          <a:stretch>
            <a:fillRect/>
          </a:stretch>
        </p:blipFill>
        <p:spPr>
          <a:xfrm>
            <a:off x="899592" y="2485885"/>
            <a:ext cx="2543094" cy="1768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86838D-5AE0-5FED-3259-3BBA90831EA2}"/>
              </a:ext>
            </a:extLst>
          </p:cNvPr>
          <p:cNvSpPr txBox="1"/>
          <p:nvPr/>
        </p:nvSpPr>
        <p:spPr>
          <a:xfrm>
            <a:off x="3919365" y="0"/>
            <a:ext cx="47630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b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</a:t>
            </a: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фестиваль-конкурс хореографического искусства</a:t>
            </a:r>
            <a:b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«TERRI CON»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63F1085-41DC-1895-5CE3-51010F46F478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06E9BBE-5D59-FC3B-A958-0C248C8E6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D506D79-14B3-2E3C-192D-19D31678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C043466-A1EF-AEFE-5F50-DB3502F5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5563A3-11F9-F4E1-EC6A-58813B129B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900" t="6950" r="12201" b="4851"/>
          <a:stretch>
            <a:fillRect/>
          </a:stretch>
        </p:blipFill>
        <p:spPr>
          <a:xfrm>
            <a:off x="42759" y="4077072"/>
            <a:ext cx="267183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E004EE-6661-B4A5-E5F6-08A54EBAB6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59" y="4864268"/>
            <a:ext cx="2892278" cy="1679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F0D9C1-FFB7-8245-390D-826B7E343A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05" y="4626959"/>
            <a:ext cx="2112595" cy="1679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8280521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32815" y="981759"/>
            <a:ext cx="5295156" cy="274976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Гала-концерт фестиваля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«Зорач</a:t>
            </a:r>
            <a:r>
              <a:rPr lang="be-BY" altLang="ru-RU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кі Салігоршчыны</a:t>
            </a:r>
            <a:r>
              <a:rPr lang="ru-RU" altLang="ru-RU" b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000" b="1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детского творчества </a:t>
            </a:r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«Зорачкі Салігоршчыны» - </a:t>
            </a:r>
            <a:r>
              <a:rPr lang="ru-RU" altLang="ru-RU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творческое пространство,  где все участники смогут продемонстрировать свой талант и мастерство. Фестиваль проводится              с целью создания условий для творческого самовыражения детей посредством музыки, танца, поэзии. Приглашаем вас вместе с нами открывать таланты Солигорщины!  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187A00-72F0-4E67-0DF5-60DB3B43A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" b="5617"/>
          <a:stretch>
            <a:fillRect/>
          </a:stretch>
        </p:blipFill>
        <p:spPr>
          <a:xfrm>
            <a:off x="135378" y="179072"/>
            <a:ext cx="3462059" cy="1971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ECB804-B1C4-95D2-0E36-6FC1B0245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29908" r="30819" b="23829"/>
          <a:stretch>
            <a:fillRect/>
          </a:stretch>
        </p:blipFill>
        <p:spPr>
          <a:xfrm>
            <a:off x="121272" y="2308080"/>
            <a:ext cx="3476165" cy="1890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724B056-7A38-390E-41CB-A812CEDF0B90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4">
                <a:lumMod val="75000"/>
                <a:alpha val="28000"/>
              </a:scheme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9A62DE1-158A-4A40-0013-721AD601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D9409B7-3EA0-09DD-BC5D-E9932C92E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62A83D9-3373-BA85-34C3-A0D5663DB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A0805F-D534-7BAC-82EA-3CD1F6D0CE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r="15784" b="2593"/>
          <a:stretch>
            <a:fillRect/>
          </a:stretch>
        </p:blipFill>
        <p:spPr>
          <a:xfrm>
            <a:off x="135378" y="4393063"/>
            <a:ext cx="3476164" cy="2083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D68CCA-1015-2146-7A2E-68FE11F504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6" b="13267"/>
          <a:stretch>
            <a:fillRect/>
          </a:stretch>
        </p:blipFill>
        <p:spPr>
          <a:xfrm>
            <a:off x="3941292" y="3802761"/>
            <a:ext cx="2985320" cy="2368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91D07-6F4E-72DF-DC57-E3D97C17A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7" t="20886" r="37517" b="3573"/>
          <a:stretch>
            <a:fillRect/>
          </a:stretch>
        </p:blipFill>
        <p:spPr>
          <a:xfrm>
            <a:off x="7071757" y="3501008"/>
            <a:ext cx="1876429" cy="2439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CB830E2E-F421-3798-6425-A319883AE16E}"/>
              </a:ext>
            </a:extLst>
          </p:cNvPr>
          <p:cNvSpPr/>
          <p:nvPr/>
        </p:nvSpPr>
        <p:spPr>
          <a:xfrm rot="-840000">
            <a:off x="6313660" y="256548"/>
            <a:ext cx="2788732" cy="437510"/>
          </a:xfrm>
          <a:custGeom>
            <a:gdLst>
              <a:gd name="connsiteX0" fmla="*/ 0 w 3473667"/>
              <a:gd name="connsiteY0" fmla="*/ 83111 h 498654"/>
              <a:gd name="connsiteX1" fmla="*/ 83111 w 3473667"/>
              <a:gd name="connsiteY1" fmla="*/ 0 h 498654"/>
              <a:gd name="connsiteX2" fmla="*/ 578945 w 3473667"/>
              <a:gd name="connsiteY2" fmla="*/ 0 h 498654"/>
              <a:gd name="connsiteX3" fmla="*/ 578945 w 3473667"/>
              <a:gd name="connsiteY3" fmla="*/ 0 h 498654"/>
              <a:gd name="connsiteX4" fmla="*/ 1447361 w 3473667"/>
              <a:gd name="connsiteY4" fmla="*/ 0 h 498654"/>
              <a:gd name="connsiteX5" fmla="*/ 3390556 w 3473667"/>
              <a:gd name="connsiteY5" fmla="*/ 0 h 498654"/>
              <a:gd name="connsiteX6" fmla="*/ 3473667 w 3473667"/>
              <a:gd name="connsiteY6" fmla="*/ 83111 h 498654"/>
              <a:gd name="connsiteX7" fmla="*/ 3473667 w 3473667"/>
              <a:gd name="connsiteY7" fmla="*/ 290882 h 498654"/>
              <a:gd name="connsiteX8" fmla="*/ 3473667 w 3473667"/>
              <a:gd name="connsiteY8" fmla="*/ 290882 h 498654"/>
              <a:gd name="connsiteX9" fmla="*/ 3473667 w 3473667"/>
              <a:gd name="connsiteY9" fmla="*/ 415545 h 498654"/>
              <a:gd name="connsiteX10" fmla="*/ 3473667 w 3473667"/>
              <a:gd name="connsiteY10" fmla="*/ 415543 h 498654"/>
              <a:gd name="connsiteX11" fmla="*/ 3390556 w 3473667"/>
              <a:gd name="connsiteY11" fmla="*/ 498654 h 498654"/>
              <a:gd name="connsiteX12" fmla="*/ 1447361 w 3473667"/>
              <a:gd name="connsiteY12" fmla="*/ 498654 h 498654"/>
              <a:gd name="connsiteX13" fmla="*/ 1055206 w 3473667"/>
              <a:gd name="connsiteY13" fmla="*/ 445372 h 498654"/>
              <a:gd name="connsiteX14" fmla="*/ 578945 w 3473667"/>
              <a:gd name="connsiteY14" fmla="*/ 498654 h 498654"/>
              <a:gd name="connsiteX15" fmla="*/ 83111 w 3473667"/>
              <a:gd name="connsiteY15" fmla="*/ 498654 h 498654"/>
              <a:gd name="connsiteX16" fmla="*/ 0 w 3473667"/>
              <a:gd name="connsiteY16" fmla="*/ 415543 h 498654"/>
              <a:gd name="connsiteX17" fmla="*/ 0 w 3473667"/>
              <a:gd name="connsiteY17" fmla="*/ 415545 h 498654"/>
              <a:gd name="connsiteX18" fmla="*/ 0 w 3473667"/>
              <a:gd name="connsiteY18" fmla="*/ 290882 h 498654"/>
              <a:gd name="connsiteX19" fmla="*/ 0 w 3473667"/>
              <a:gd name="connsiteY19" fmla="*/ 290882 h 498654"/>
              <a:gd name="connsiteX20" fmla="*/ 0 w 3473667"/>
              <a:gd name="connsiteY20" fmla="*/ 83111 h 4986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73667" h="498653">
                <a:moveTo>
                  <a:pt x="0" y="83111"/>
                </a:moveTo>
                <a:cubicBezTo>
                  <a:pt x="0" y="37210"/>
                  <a:pt x="37210" y="0"/>
                  <a:pt x="83111" y="0"/>
                </a:cubicBezTo>
                <a:lnTo>
                  <a:pt x="578945" y="0"/>
                </a:lnTo>
                <a:lnTo>
                  <a:pt x="578945" y="0"/>
                </a:lnTo>
                <a:lnTo>
                  <a:pt x="1447361" y="0"/>
                </a:lnTo>
                <a:lnTo>
                  <a:pt x="3390556" y="0"/>
                </a:lnTo>
                <a:cubicBezTo>
                  <a:pt x="3436457" y="0"/>
                  <a:pt x="3473667" y="37210"/>
                  <a:pt x="3473667" y="83111"/>
                </a:cubicBezTo>
                <a:lnTo>
                  <a:pt x="3473667" y="290882"/>
                </a:lnTo>
                <a:lnTo>
                  <a:pt x="3473667" y="290882"/>
                </a:lnTo>
                <a:lnTo>
                  <a:pt x="3473667" y="415545"/>
                </a:lnTo>
                <a:lnTo>
                  <a:pt x="3473667" y="415543"/>
                </a:lnTo>
                <a:cubicBezTo>
                  <a:pt x="3473667" y="461444"/>
                  <a:pt x="3436457" y="498654"/>
                  <a:pt x="3390556" y="498654"/>
                </a:cubicBezTo>
                <a:lnTo>
                  <a:pt x="1447361" y="498654"/>
                </a:lnTo>
                <a:lnTo>
                  <a:pt x="1055206" y="445372"/>
                </a:lnTo>
                <a:lnTo>
                  <a:pt x="578945" y="498654"/>
                </a:lnTo>
                <a:lnTo>
                  <a:pt x="83111" y="498654"/>
                </a:lnTo>
                <a:cubicBezTo>
                  <a:pt x="37210" y="498654"/>
                  <a:pt x="0" y="461444"/>
                  <a:pt x="0" y="415543"/>
                </a:cubicBezTo>
                <a:lnTo>
                  <a:pt x="0" y="415545"/>
                </a:lnTo>
                <a:lnTo>
                  <a:pt x="0" y="290882"/>
                </a:lnTo>
                <a:lnTo>
                  <a:pt x="0" y="290882"/>
                </a:lnTo>
                <a:lnTo>
                  <a:pt x="0" y="8311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FFC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ноябрь</a:t>
            </a:r>
            <a:r>
              <a:rPr lang="ru-RU" sz="48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FFC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FFC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FFC00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A2498A-152F-72C1-1A2F-509A644763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19" r="7526"/>
          <a:stretch>
            <a:fillRect/>
          </a:stretch>
        </p:blipFill>
        <p:spPr>
          <a:xfrm>
            <a:off x="0" y="0"/>
            <a:ext cx="9144000" cy="68646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4929" y="241343"/>
            <a:ext cx="4536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Концертная программа, посвящённая Дню Октябрьской революции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D0D0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000"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Революция 1917 года стала одним из самых знаменитых событий XX века. Это была попытка построения на земле нового справедливого общества, которая изменила не только пути исторического развития огромной страны, но       и ход всей мировой истории. В ходе мероприятий вспоминают историю становления Белорусского государства, о том нелёгком, упорном труде, который помог строить высокоразвитое, современное демократическое государство, главная цель которого – улучшение жизни граждан.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ABB32D-3E19-D1C3-4B4B-498E02CED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62" y="2754613"/>
            <a:ext cx="3458193" cy="2269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2CF374-27BE-41CE-D244-10C31E967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19418" r="7768" b="10669"/>
          <a:stretch>
            <a:fillRect/>
          </a:stretch>
        </p:blipFill>
        <p:spPr>
          <a:xfrm>
            <a:off x="5764203" y="815076"/>
            <a:ext cx="2782510" cy="1788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4F050F5-513C-1A0B-9475-9C9308B3A577}"/>
              </a:ext>
            </a:extLst>
          </p:cNvPr>
          <p:cNvGrpSpPr/>
          <p:nvPr/>
        </p:nvGrpSpPr>
        <p:grpSpPr>
          <a:xfrm>
            <a:off x="0" y="5976848"/>
            <a:ext cx="9144000" cy="664495"/>
            <a:chOff x="0" y="6216003"/>
            <a:chExt cx="9144000" cy="66449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F4AB48A-860F-2CD9-C024-BEEF4CAA8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7" t="22318" b="24829"/>
            <a:stretch>
              <a:fillRect/>
            </a:stretch>
          </p:blipFill>
          <p:spPr>
            <a:xfrm>
              <a:off x="0" y="6218798"/>
              <a:ext cx="358356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3095A7E-EF72-D56E-7C8A-1294BDAD0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F5DB2AA-8C69-58A9-3D7B-6AD6F6666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A9613A-E271-DE7B-D272-B602313FB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6" y="4445492"/>
            <a:ext cx="2887829" cy="216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8FF88A-729E-8C2E-2595-24DA56336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97" y="4450785"/>
            <a:ext cx="2887829" cy="216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ая прямоугольная выноска 5">
            <a:extLst>
              <a:ext uri="{FF2B5EF4-FFF2-40B4-BE49-F238E27FC236}">
                <a16:creationId xmlns:a16="http://schemas.microsoft.com/office/drawing/2014/main" id="{96231C58-ACEB-18AA-1F2C-9B015E93DFCD}"/>
              </a:ext>
            </a:extLst>
          </p:cNvPr>
          <p:cNvSpPr/>
          <p:nvPr/>
        </p:nvSpPr>
        <p:spPr>
          <a:xfrm rot="-840000">
            <a:off x="6129778" y="179282"/>
            <a:ext cx="2634751" cy="490022"/>
          </a:xfrm>
          <a:custGeom>
            <a:gdLst>
              <a:gd name="connsiteX0" fmla="*/ 0 w 3473667"/>
              <a:gd name="connsiteY0" fmla="*/ 83111 h 498654"/>
              <a:gd name="connsiteX1" fmla="*/ 83111 w 3473667"/>
              <a:gd name="connsiteY1" fmla="*/ 0 h 498654"/>
              <a:gd name="connsiteX2" fmla="*/ 578945 w 3473667"/>
              <a:gd name="connsiteY2" fmla="*/ 0 h 498654"/>
              <a:gd name="connsiteX3" fmla="*/ 578945 w 3473667"/>
              <a:gd name="connsiteY3" fmla="*/ 0 h 498654"/>
              <a:gd name="connsiteX4" fmla="*/ 1447361 w 3473667"/>
              <a:gd name="connsiteY4" fmla="*/ 0 h 498654"/>
              <a:gd name="connsiteX5" fmla="*/ 3390556 w 3473667"/>
              <a:gd name="connsiteY5" fmla="*/ 0 h 498654"/>
              <a:gd name="connsiteX6" fmla="*/ 3473667 w 3473667"/>
              <a:gd name="connsiteY6" fmla="*/ 83111 h 498654"/>
              <a:gd name="connsiteX7" fmla="*/ 3473667 w 3473667"/>
              <a:gd name="connsiteY7" fmla="*/ 290882 h 498654"/>
              <a:gd name="connsiteX8" fmla="*/ 3473667 w 3473667"/>
              <a:gd name="connsiteY8" fmla="*/ 290882 h 498654"/>
              <a:gd name="connsiteX9" fmla="*/ 3473667 w 3473667"/>
              <a:gd name="connsiteY9" fmla="*/ 415545 h 498654"/>
              <a:gd name="connsiteX10" fmla="*/ 3473667 w 3473667"/>
              <a:gd name="connsiteY10" fmla="*/ 415543 h 498654"/>
              <a:gd name="connsiteX11" fmla="*/ 3390556 w 3473667"/>
              <a:gd name="connsiteY11" fmla="*/ 498654 h 498654"/>
              <a:gd name="connsiteX12" fmla="*/ 1447361 w 3473667"/>
              <a:gd name="connsiteY12" fmla="*/ 498654 h 498654"/>
              <a:gd name="connsiteX13" fmla="*/ 1055206 w 3473667"/>
              <a:gd name="connsiteY13" fmla="*/ 445372 h 498654"/>
              <a:gd name="connsiteX14" fmla="*/ 578945 w 3473667"/>
              <a:gd name="connsiteY14" fmla="*/ 498654 h 498654"/>
              <a:gd name="connsiteX15" fmla="*/ 83111 w 3473667"/>
              <a:gd name="connsiteY15" fmla="*/ 498654 h 498654"/>
              <a:gd name="connsiteX16" fmla="*/ 0 w 3473667"/>
              <a:gd name="connsiteY16" fmla="*/ 415543 h 498654"/>
              <a:gd name="connsiteX17" fmla="*/ 0 w 3473667"/>
              <a:gd name="connsiteY17" fmla="*/ 415545 h 498654"/>
              <a:gd name="connsiteX18" fmla="*/ 0 w 3473667"/>
              <a:gd name="connsiteY18" fmla="*/ 290882 h 498654"/>
              <a:gd name="connsiteX19" fmla="*/ 0 w 3473667"/>
              <a:gd name="connsiteY19" fmla="*/ 290882 h 498654"/>
              <a:gd name="connsiteX20" fmla="*/ 0 w 3473667"/>
              <a:gd name="connsiteY20" fmla="*/ 83111 h 4986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73667" h="498653">
                <a:moveTo>
                  <a:pt x="0" y="83111"/>
                </a:moveTo>
                <a:cubicBezTo>
                  <a:pt x="0" y="37210"/>
                  <a:pt x="37210" y="0"/>
                  <a:pt x="83111" y="0"/>
                </a:cubicBezTo>
                <a:lnTo>
                  <a:pt x="578945" y="0"/>
                </a:lnTo>
                <a:lnTo>
                  <a:pt x="578945" y="0"/>
                </a:lnTo>
                <a:lnTo>
                  <a:pt x="1447361" y="0"/>
                </a:lnTo>
                <a:lnTo>
                  <a:pt x="3390556" y="0"/>
                </a:lnTo>
                <a:cubicBezTo>
                  <a:pt x="3436457" y="0"/>
                  <a:pt x="3473667" y="37210"/>
                  <a:pt x="3473667" y="83111"/>
                </a:cubicBezTo>
                <a:lnTo>
                  <a:pt x="3473667" y="290882"/>
                </a:lnTo>
                <a:lnTo>
                  <a:pt x="3473667" y="290882"/>
                </a:lnTo>
                <a:lnTo>
                  <a:pt x="3473667" y="415545"/>
                </a:lnTo>
                <a:lnTo>
                  <a:pt x="3473667" y="415543"/>
                </a:lnTo>
                <a:cubicBezTo>
                  <a:pt x="3473667" y="461444"/>
                  <a:pt x="3436457" y="498654"/>
                  <a:pt x="3390556" y="498654"/>
                </a:cubicBezTo>
                <a:lnTo>
                  <a:pt x="1447361" y="498654"/>
                </a:lnTo>
                <a:lnTo>
                  <a:pt x="1055206" y="445372"/>
                </a:lnTo>
                <a:lnTo>
                  <a:pt x="578945" y="498654"/>
                </a:lnTo>
                <a:lnTo>
                  <a:pt x="83111" y="498654"/>
                </a:lnTo>
                <a:cubicBezTo>
                  <a:pt x="37210" y="498654"/>
                  <a:pt x="0" y="461444"/>
                  <a:pt x="0" y="415543"/>
                </a:cubicBezTo>
                <a:lnTo>
                  <a:pt x="0" y="415545"/>
                </a:lnTo>
                <a:lnTo>
                  <a:pt x="0" y="290882"/>
                </a:lnTo>
                <a:lnTo>
                  <a:pt x="0" y="290882"/>
                </a:lnTo>
                <a:lnTo>
                  <a:pt x="0" y="8311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639965" lon="2941035" rev="21442500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000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C0000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ноябрь</a:t>
            </a:r>
            <a:r>
              <a:rPr lang="ru-RU" sz="48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C0000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C0000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99AF5F-A9BF-7D13-8B4A-B1F0204E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3"/>
          <a:stretch>
            <a:fillRect/>
          </a:stretch>
        </p:blipFill>
        <p:spPr>
          <a:xfrm>
            <a:off x="-30857" y="0"/>
            <a:ext cx="925498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212" y="512141"/>
            <a:ext cx="4985495" cy="2970523"/>
          </a:xfrm>
          <a:prstGeom prst="rect">
            <a:avLst/>
          </a:prstGeom>
          <a:solidFill>
            <a:srgbClr val="CCCCFF"/>
          </a:solidFill>
          <a:ln w="38100">
            <a:noFill/>
          </a:ln>
          <a:effectLst>
            <a:glow rad="101600">
              <a:srgbClr val="7030A0">
                <a:alpha val="39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районный конкурс команд КВН учащейся и работающей молодежи «Юмор.</a:t>
            </a:r>
            <a:r>
              <a:rPr lang="en-US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</a:t>
            </a:r>
            <a:r>
              <a:rPr lang="ru-RU" b="1">
                <a:solidFill>
                  <a:srgbClr val="7030A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srgbClr val="7030A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 </a:t>
            </a:r>
            <a:r>
              <a:rPr 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традиции в ноябре Солигорск превращается          в столицу КВН, где собираются команды весёлых          и находчивых, харизматичных и, безусловно, талантливых,  чтобы побороться за Кубок победителя.    </a:t>
            </a:r>
          </a:p>
          <a:p>
            <a:pPr algn="just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Всех, кто желает получить заряд бодрости             и хорошего настроения ждём на нашем фестивале!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CD6F97A-AE34-FC23-0CA3-A47F4928B1A1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rgbClr val="7030A0">
                <a:alpha val="28000"/>
              </a:srgbClr>
            </a:glow>
          </a:effectLst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BEBF101-9D57-4440-BEA9-9354C9A73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1F70BEC-6E97-08A5-7F39-90081133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4025FCC-5CA7-B9DD-E536-2916A159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AECAF7-1A38-1CED-3603-581E50B17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t="15749" r="10369" b="19056"/>
          <a:stretch>
            <a:fillRect/>
          </a:stretch>
        </p:blipFill>
        <p:spPr>
          <a:xfrm>
            <a:off x="539552" y="3994805"/>
            <a:ext cx="6912768" cy="268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A2B48E-E396-4869-46C1-ABD96DBE6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99" y="2764870"/>
            <a:ext cx="2962689" cy="1978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C6E89139-6001-C0D7-67D2-722B189F2C38}"/>
              </a:ext>
            </a:extLst>
          </p:cNvPr>
          <p:cNvSpPr/>
          <p:nvPr/>
        </p:nvSpPr>
        <p:spPr>
          <a:xfrm rot="-840000">
            <a:off x="6551277" y="267130"/>
            <a:ext cx="2634751" cy="490022"/>
          </a:xfrm>
          <a:custGeom>
            <a:gdLst>
              <a:gd name="connsiteX0" fmla="*/ 0 w 3473667"/>
              <a:gd name="connsiteY0" fmla="*/ 83111 h 498654"/>
              <a:gd name="connsiteX1" fmla="*/ 83111 w 3473667"/>
              <a:gd name="connsiteY1" fmla="*/ 0 h 498654"/>
              <a:gd name="connsiteX2" fmla="*/ 578945 w 3473667"/>
              <a:gd name="connsiteY2" fmla="*/ 0 h 498654"/>
              <a:gd name="connsiteX3" fmla="*/ 578945 w 3473667"/>
              <a:gd name="connsiteY3" fmla="*/ 0 h 498654"/>
              <a:gd name="connsiteX4" fmla="*/ 1447361 w 3473667"/>
              <a:gd name="connsiteY4" fmla="*/ 0 h 498654"/>
              <a:gd name="connsiteX5" fmla="*/ 3390556 w 3473667"/>
              <a:gd name="connsiteY5" fmla="*/ 0 h 498654"/>
              <a:gd name="connsiteX6" fmla="*/ 3473667 w 3473667"/>
              <a:gd name="connsiteY6" fmla="*/ 83111 h 498654"/>
              <a:gd name="connsiteX7" fmla="*/ 3473667 w 3473667"/>
              <a:gd name="connsiteY7" fmla="*/ 290882 h 498654"/>
              <a:gd name="connsiteX8" fmla="*/ 3473667 w 3473667"/>
              <a:gd name="connsiteY8" fmla="*/ 290882 h 498654"/>
              <a:gd name="connsiteX9" fmla="*/ 3473667 w 3473667"/>
              <a:gd name="connsiteY9" fmla="*/ 415545 h 498654"/>
              <a:gd name="connsiteX10" fmla="*/ 3473667 w 3473667"/>
              <a:gd name="connsiteY10" fmla="*/ 415543 h 498654"/>
              <a:gd name="connsiteX11" fmla="*/ 3390556 w 3473667"/>
              <a:gd name="connsiteY11" fmla="*/ 498654 h 498654"/>
              <a:gd name="connsiteX12" fmla="*/ 1447361 w 3473667"/>
              <a:gd name="connsiteY12" fmla="*/ 498654 h 498654"/>
              <a:gd name="connsiteX13" fmla="*/ 1055206 w 3473667"/>
              <a:gd name="connsiteY13" fmla="*/ 445372 h 498654"/>
              <a:gd name="connsiteX14" fmla="*/ 578945 w 3473667"/>
              <a:gd name="connsiteY14" fmla="*/ 498654 h 498654"/>
              <a:gd name="connsiteX15" fmla="*/ 83111 w 3473667"/>
              <a:gd name="connsiteY15" fmla="*/ 498654 h 498654"/>
              <a:gd name="connsiteX16" fmla="*/ 0 w 3473667"/>
              <a:gd name="connsiteY16" fmla="*/ 415543 h 498654"/>
              <a:gd name="connsiteX17" fmla="*/ 0 w 3473667"/>
              <a:gd name="connsiteY17" fmla="*/ 415545 h 498654"/>
              <a:gd name="connsiteX18" fmla="*/ 0 w 3473667"/>
              <a:gd name="connsiteY18" fmla="*/ 290882 h 498654"/>
              <a:gd name="connsiteX19" fmla="*/ 0 w 3473667"/>
              <a:gd name="connsiteY19" fmla="*/ 290882 h 498654"/>
              <a:gd name="connsiteX20" fmla="*/ 0 w 3473667"/>
              <a:gd name="connsiteY20" fmla="*/ 83111 h 4986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73667" h="498653">
                <a:moveTo>
                  <a:pt x="0" y="83111"/>
                </a:moveTo>
                <a:cubicBezTo>
                  <a:pt x="0" y="37210"/>
                  <a:pt x="37210" y="0"/>
                  <a:pt x="83111" y="0"/>
                </a:cubicBezTo>
                <a:lnTo>
                  <a:pt x="578945" y="0"/>
                </a:lnTo>
                <a:lnTo>
                  <a:pt x="578945" y="0"/>
                </a:lnTo>
                <a:lnTo>
                  <a:pt x="1447361" y="0"/>
                </a:lnTo>
                <a:lnTo>
                  <a:pt x="3390556" y="0"/>
                </a:lnTo>
                <a:cubicBezTo>
                  <a:pt x="3436457" y="0"/>
                  <a:pt x="3473667" y="37210"/>
                  <a:pt x="3473667" y="83111"/>
                </a:cubicBezTo>
                <a:lnTo>
                  <a:pt x="3473667" y="290882"/>
                </a:lnTo>
                <a:lnTo>
                  <a:pt x="3473667" y="290882"/>
                </a:lnTo>
                <a:lnTo>
                  <a:pt x="3473667" y="415545"/>
                </a:lnTo>
                <a:lnTo>
                  <a:pt x="3473667" y="415543"/>
                </a:lnTo>
                <a:cubicBezTo>
                  <a:pt x="3473667" y="461444"/>
                  <a:pt x="3436457" y="498654"/>
                  <a:pt x="3390556" y="498654"/>
                </a:cubicBezTo>
                <a:lnTo>
                  <a:pt x="1447361" y="498654"/>
                </a:lnTo>
                <a:lnTo>
                  <a:pt x="1055206" y="445372"/>
                </a:lnTo>
                <a:lnTo>
                  <a:pt x="578945" y="498654"/>
                </a:lnTo>
                <a:lnTo>
                  <a:pt x="83111" y="498654"/>
                </a:lnTo>
                <a:cubicBezTo>
                  <a:pt x="37210" y="498654"/>
                  <a:pt x="0" y="461444"/>
                  <a:pt x="0" y="415543"/>
                </a:cubicBezTo>
                <a:lnTo>
                  <a:pt x="0" y="415545"/>
                </a:lnTo>
                <a:lnTo>
                  <a:pt x="0" y="290882"/>
                </a:lnTo>
                <a:lnTo>
                  <a:pt x="0" y="290882"/>
                </a:lnTo>
                <a:lnTo>
                  <a:pt x="0" y="8311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7030A0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639965" lon="2941035" rev="21442500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000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7030A0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cap="all">
                <a:solidFill>
                  <a:srgbClr val="7030A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ноябрь</a:t>
            </a:r>
            <a:r>
              <a:rPr lang="ru-RU" sz="4800" b="1" cap="all">
                <a:solidFill>
                  <a:srgbClr val="7030A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7030A0"/>
              </a:solidFill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7030A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FD4AB-4E8A-864D-3973-4A51856849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1888" t="20602" r="8263" b="5200"/>
          <a:stretch>
            <a:fillRect/>
          </a:stretch>
        </p:blipFill>
        <p:spPr>
          <a:xfrm>
            <a:off x="5362414" y="889850"/>
            <a:ext cx="2427991" cy="201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CA22F3-660A-25DE-10AF-32FABB2E9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25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8EDAC7-15CB-4FF1-9A70-83A724B7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9345"/>
            <a:ext cx="3298196" cy="247364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64D445-CB7A-4B9C-8C0F-AF583C523BAA}"/>
              </a:ext>
            </a:extLst>
          </p:cNvPr>
          <p:cNvSpPr txBox="1"/>
          <p:nvPr/>
        </p:nvSpPr>
        <p:spPr>
          <a:xfrm>
            <a:off x="284098" y="285027"/>
            <a:ext cx="403621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83972"/>
                </a:solidFill>
              </a:rPr>
              <a:t>Литературная композиция </a:t>
            </a:r>
          </a:p>
          <a:p>
            <a:pPr algn="ctr"/>
            <a:r>
              <a:rPr lang="ru-RU" b="1">
                <a:solidFill>
                  <a:srgbClr val="083972"/>
                </a:solidFill>
              </a:rPr>
              <a:t>«Цвяток радзімы васілька…» </a:t>
            </a:r>
          </a:p>
          <a:p>
            <a:pPr algn="ctr"/>
            <a:r>
              <a:rPr lang="ru-RU">
                <a:solidFill>
                  <a:srgbClr val="083972"/>
                </a:solidFill>
              </a:rPr>
              <a:t>к 135-летию со Дня рождения Максима Богдановича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E3DAC8-A631-4909-AED6-1C9C130474C0}"/>
              </a:ext>
            </a:extLst>
          </p:cNvPr>
          <p:cNvSpPr txBox="1"/>
          <p:nvPr/>
        </p:nvSpPr>
        <p:spPr>
          <a:xfrm>
            <a:off x="287743" y="1547810"/>
            <a:ext cx="403621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0" i="0">
                <a:solidFill>
                  <a:schemeClr val="accent1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В Солигорской районной центральной библиотеке на мероприятии присутствующих познакомят с биографией </a:t>
            </a:r>
          </a:p>
          <a:p>
            <a:pPr algn="ctr"/>
            <a:r>
              <a:rPr lang="ru-RU" sz="1600" b="0" i="0">
                <a:solidFill>
                  <a:schemeClr val="accent1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и творчеством поэта, прозвучат стихи разных периодов его творчества. </a:t>
            </a:r>
          </a:p>
          <a:p>
            <a:pPr algn="ctr"/>
            <a:endParaRPr lang="ru-RU" sz="1600" b="0" i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0">
                <a:solidFill>
                  <a:schemeClr val="accent1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Будет оформлена книжная выставка,           на которой будет представлена литература       о жизни и деятельности М.Богдановича.</a:t>
            </a:r>
            <a:endParaRPr lang="ru-RU" sz="16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ая прямоугольная выноска 5">
            <a:extLst>
              <a:ext uri="{FF2B5EF4-FFF2-40B4-BE49-F238E27FC236}">
                <a16:creationId xmlns:a16="http://schemas.microsoft.com/office/drawing/2014/main" id="{B3BE426A-D377-E38A-0126-2E8580381942}"/>
              </a:ext>
            </a:extLst>
          </p:cNvPr>
          <p:cNvSpPr/>
          <p:nvPr/>
        </p:nvSpPr>
        <p:spPr>
          <a:xfrm>
            <a:off x="6848886" y="240175"/>
            <a:ext cx="2358994" cy="64807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7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CE269D6-2D0A-208C-CAEB-98DDC136F4B0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F939176-D285-961C-B5ED-CFA1A9EDD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61F3448-49C5-65F2-6EFD-04F8C09EB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D7E57EA-092C-7E57-AA44-145FBD132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A48726-5674-462D-AF51-3063C004D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86386"/>
            <a:ext cx="3658562" cy="274371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7B4452-7312-4B27-B403-F6A3B2B0D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b="3700"/>
          <a:stretch>
            <a:fillRect/>
          </a:stretch>
        </p:blipFill>
        <p:spPr>
          <a:xfrm>
            <a:off x="988896" y="4066420"/>
            <a:ext cx="2286960" cy="2622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5931279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6A917F-0106-8871-3CA3-EC851A5B7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250" cy="6858000"/>
          </a:xfrm>
          <a:prstGeom prst="rect">
            <a:avLst/>
          </a:prstGeom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3CDE5CCC-6296-B87F-40A8-E4C384291E25}"/>
              </a:ext>
            </a:extLst>
          </p:cNvPr>
          <p:cNvSpPr/>
          <p:nvPr/>
        </p:nvSpPr>
        <p:spPr>
          <a:xfrm>
            <a:off x="68646" y="420316"/>
            <a:ext cx="2358994" cy="64807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7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sp>
        <p:nvSpPr>
          <p:cNvPr id="17412" name="TextBox 4">
            <a:extLst>
              <a:ext uri="{FF2B5EF4-FFF2-40B4-BE49-F238E27FC236}">
                <a16:creationId xmlns:a16="http://schemas.microsoft.com/office/drawing/2014/main" id="{475CEFE9-6ACB-639F-C0B2-3F5C7345F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693" y="493312"/>
            <a:ext cx="6278562" cy="768350"/>
          </a:xfrm>
          <a:prstGeom prst="rect">
            <a:avLst/>
          </a:prstGeom>
          <a:solidFill>
            <a:schemeClr val="accent1">
              <a:lumMod val="20000"/>
              <a:lumOff val="80000"/>
              <a:alpha val="89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BY" sz="2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«</a:t>
            </a:r>
            <a:r>
              <a:rPr lang="ru-RU" altLang="ru-BY" sz="2400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Чудеса под Новый год»</a:t>
            </a:r>
            <a:r>
              <a:rPr lang="ru-RU" altLang="ru-BY" sz="2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 </a:t>
            </a:r>
          </a:p>
          <a:p>
            <a:r>
              <a:rPr lang="ru-RU" altLang="ru-BY" sz="2000" i="1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районный смотр-конкурс поздравительных программ</a:t>
            </a:r>
            <a:endParaRPr lang="ru-BY" altLang="ru-BY" sz="2000" i="1">
              <a:solidFill>
                <a:schemeClr val="accent1"/>
              </a:solidFill>
            </a:endParaRPr>
          </a:p>
        </p:txBody>
      </p:sp>
      <p:sp>
        <p:nvSpPr>
          <p:cNvPr id="17413" name="TextBox 6">
            <a:extLst>
              <a:ext uri="{FF2B5EF4-FFF2-40B4-BE49-F238E27FC236}">
                <a16:creationId xmlns:a16="http://schemas.microsoft.com/office/drawing/2014/main" id="{B2E541EC-5EA4-D404-5AFA-C32C5C41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26493"/>
            <a:ext cx="7920037" cy="1323975"/>
          </a:xfrm>
          <a:prstGeom prst="rect">
            <a:avLst/>
          </a:prstGeom>
          <a:solidFill>
            <a:schemeClr val="accent1">
              <a:lumMod val="20000"/>
              <a:lumOff val="80000"/>
              <a:alpha val="88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BY" sz="20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     С целью выявление талантливых исполнителей в филиалах ГУК «Культурно-досуговый центр Солигорского района» проходит районный смотр-конкурс, где коллективы и отдельные исполнители предоставляют новогодние, поздравительные программы.</a:t>
            </a:r>
            <a:endParaRPr lang="ru-BY" altLang="ru-BY" sz="2000">
              <a:solidFill>
                <a:schemeClr val="accent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2E6C0A-8965-ADC8-4A59-92FD89A7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013"/>
          <a:stretch>
            <a:fillRect/>
          </a:stretch>
        </p:blipFill>
        <p:spPr>
          <a:xfrm>
            <a:off x="181487" y="2894460"/>
            <a:ext cx="3139684" cy="2553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1E51630-BDE0-8202-1046-D67AED032C5A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EB22293-6F96-9F3F-671F-24C4FC11D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89025D-6055-0A97-4739-262CD986E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2874535-9BB4-DBF6-E1C7-3EB3EF90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62742D-8052-DCC5-89C0-DA26CCF7D7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4440"/>
          <a:stretch>
            <a:fillRect/>
          </a:stretch>
        </p:blipFill>
        <p:spPr>
          <a:xfrm>
            <a:off x="2596270" y="4304130"/>
            <a:ext cx="2662038" cy="2326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242A0F-335D-E09F-828E-C5998537F1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0235" y="4237087"/>
            <a:ext cx="2328686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B76CE0-9888-8338-E910-7C4F976D5C6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7081"/>
          <a:stretch>
            <a:fillRect/>
          </a:stretch>
        </p:blipFill>
        <p:spPr>
          <a:xfrm>
            <a:off x="3694309" y="2869665"/>
            <a:ext cx="3783329" cy="206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C8D817-2D9B-CB8B-01B4-ED19EFDE5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" y="0"/>
            <a:ext cx="9147250" cy="6858000"/>
          </a:xfrm>
          <a:prstGeom prst="rect">
            <a:avLst/>
          </a:prstGeom>
        </p:spPr>
      </p:pic>
      <p:sp>
        <p:nvSpPr>
          <p:cNvPr id="18436" name="TextBox 7">
            <a:extLst>
              <a:ext uri="{FF2B5EF4-FFF2-40B4-BE49-F238E27FC236}">
                <a16:creationId xmlns:a16="http://schemas.microsoft.com/office/drawing/2014/main" id="{DAEE8EB3-3CE4-1B01-E171-1E68B6475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456" y="482057"/>
            <a:ext cx="450741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BY" sz="2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«</a:t>
            </a:r>
            <a:r>
              <a:rPr lang="ru-RU" altLang="ru-BY" sz="2400">
                <a:solidFill>
                  <a:schemeClr val="accent1"/>
                </a:solidFill>
                <a:latin typeface="Arial Black" pitchFamily="34" charset="0"/>
                <a:cs typeface="Calibri" pitchFamily="34" charset="0"/>
              </a:rPr>
              <a:t>Новогодняя игрушка»</a:t>
            </a:r>
            <a:r>
              <a:rPr lang="ru-RU" altLang="ru-BY" sz="2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 </a:t>
            </a:r>
          </a:p>
          <a:p>
            <a:pPr algn="ctr"/>
            <a:r>
              <a:rPr lang="ru-RU" altLang="ru-BY" sz="2000" i="1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районная выставка ДПИ                      на новогоднюю тематику</a:t>
            </a:r>
            <a:endParaRPr lang="ru-BY" altLang="ru-BY" sz="2400" i="1">
              <a:solidFill>
                <a:schemeClr val="accent1"/>
              </a:solidFill>
            </a:endParaRPr>
          </a:p>
        </p:txBody>
      </p:sp>
      <p:sp>
        <p:nvSpPr>
          <p:cNvPr id="18438" name="TextBox 23">
            <a:extLst>
              <a:ext uri="{FF2B5EF4-FFF2-40B4-BE49-F238E27FC236}">
                <a16:creationId xmlns:a16="http://schemas.microsoft.com/office/drawing/2014/main" id="{E06162FA-33E6-B366-94B1-8475A5D19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683" y="1616794"/>
            <a:ext cx="6236103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BY" sz="2000">
                <a:latin typeface="Times New Roman" pitchFamily="18" charset="0"/>
                <a:cs typeface="Calibri" pitchFamily="34" charset="0"/>
              </a:rPr>
              <a:t>	</a:t>
            </a:r>
            <a:r>
              <a:rPr lang="ru-RU" altLang="ru-BY" sz="20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Выставка проводится среди филиалов ГУК «Культурно-досуговый центр Солигорского района», где участники клубных формирований декоративно-прикладного искусства предоставляют работы новогодней тематики. </a:t>
            </a:r>
            <a:endParaRPr lang="ru-BY" altLang="ru-BY" sz="2000">
              <a:solidFill>
                <a:schemeClr val="accent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3754BB-3C97-B306-9C09-DFDD04EB5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09"/>
          <a:stretch>
            <a:fillRect/>
          </a:stretch>
        </p:blipFill>
        <p:spPr>
          <a:xfrm>
            <a:off x="138149" y="793750"/>
            <a:ext cx="2228407" cy="2447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879C415-FDC9-C951-0A38-7E1D4657DEA7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0AEC3E6-56E0-FAB0-0EFC-D13FD93E7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445F7C8-2CE4-58BF-CCF5-3E49D7122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483DBA6-6A1D-3FF1-5659-ED7888DE9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682889-31A3-8CE7-7798-E02A597C81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076"/>
          <a:stretch>
            <a:fillRect/>
          </a:stretch>
        </p:blipFill>
        <p:spPr>
          <a:xfrm>
            <a:off x="138791" y="3429000"/>
            <a:ext cx="2233841" cy="312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1EE3B-6F52-4D9B-5295-7FCD045C49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6079" y="3405729"/>
            <a:ext cx="2016225" cy="326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449D27-91E9-E164-1466-E13B5FAB465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450" t="5201" r="20200" b="-5201"/>
          <a:stretch>
            <a:fillRect/>
          </a:stretch>
        </p:blipFill>
        <p:spPr>
          <a:xfrm rot="5400000">
            <a:off x="6773069" y="4492401"/>
            <a:ext cx="2411508" cy="1928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ая прямоугольная выноска 5">
            <a:extLst>
              <a:ext uri="{FF2B5EF4-FFF2-40B4-BE49-F238E27FC236}">
                <a16:creationId xmlns:a16="http://schemas.microsoft.com/office/drawing/2014/main" id="{84835BCD-2949-CA65-5A01-5C5279387C3A}"/>
              </a:ext>
            </a:extLst>
          </p:cNvPr>
          <p:cNvSpPr/>
          <p:nvPr/>
        </p:nvSpPr>
        <p:spPr>
          <a:xfrm>
            <a:off x="7196957" y="253247"/>
            <a:ext cx="1827570" cy="55078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F416D5-0D2E-EFB0-3BBD-5C3EF03BCD8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221" b="2231"/>
          <a:stretch>
            <a:fillRect/>
          </a:stretch>
        </p:blipFill>
        <p:spPr>
          <a:xfrm>
            <a:off x="2647683" y="3705373"/>
            <a:ext cx="1745368" cy="2462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C31754-995B-6D49-AC00-0FF1A2409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" y="0"/>
            <a:ext cx="914725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857" y="288988"/>
            <a:ext cx="4572000" cy="2975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500" b="1">
                <a:solidFill>
                  <a:schemeClr val="accent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классической музыки «Рождественские музыкальные ассамблеи»</a:t>
            </a:r>
          </a:p>
          <a:p>
            <a:pPr lvl="0"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>
              <a:solidFill>
                <a:schemeClr val="accent1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Для любителей классической музыки пройдет фестиваль «Рождественские музыкальные ассамблеи» с участием коллективов и солистов ГУО «Солигорская детская музыкальная школа искусств», а также гостей фестиваля,                      в исполнении которых вы услышите шедевры мировой классики.  Приглашаем!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8B9C7A-5E63-775F-AACB-8DAB9CD2B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r="11114"/>
          <a:stretch>
            <a:fillRect/>
          </a:stretch>
        </p:blipFill>
        <p:spPr>
          <a:xfrm>
            <a:off x="5018060" y="1110071"/>
            <a:ext cx="3257783" cy="1881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D8FABA-CE68-615B-7C42-EDC8EF6EF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7" y="3454116"/>
            <a:ext cx="3456053" cy="2059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C2DB052-F0C0-6D0B-E1E6-793FF69BAEC6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09537FB-4E39-A8CE-0BAF-D7B07495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488F71C-7FE6-BB8F-5DB2-D4549F0D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51B217A-076B-8F38-97D8-C3F4DFC87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590A30-AFFB-AF89-2F3D-E382F96A3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57" y="4276481"/>
            <a:ext cx="2951839" cy="2359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FA9B7C-9AFB-60C8-18E8-D81532D1E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10" y="2826705"/>
            <a:ext cx="2677273" cy="2007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кругленная прямоугольная выноска 5">
            <a:extLst>
              <a:ext uri="{FF2B5EF4-FFF2-40B4-BE49-F238E27FC236}">
                <a16:creationId xmlns:a16="http://schemas.microsoft.com/office/drawing/2014/main" id="{1812878D-06B9-061B-910C-C76C3B104DA2}"/>
              </a:ext>
            </a:extLst>
          </p:cNvPr>
          <p:cNvSpPr/>
          <p:nvPr/>
        </p:nvSpPr>
        <p:spPr>
          <a:xfrm>
            <a:off x="7196957" y="253247"/>
            <a:ext cx="1827570" cy="55078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1592761"/>
      </p:ext>
    </p:extLst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06CAE0-C4A2-2FAA-1516-CE7044119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" y="0"/>
            <a:ext cx="914725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71771" y="656123"/>
            <a:ext cx="4698466" cy="2748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500" b="1">
                <a:solidFill>
                  <a:schemeClr val="accent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Театрализовано-игровое представление и Новогодний спектакль</a:t>
            </a:r>
          </a:p>
          <a:p>
            <a:pPr lvl="0"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>
              <a:solidFill>
                <a:schemeClr val="accent1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1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Ежегодно в преддверие Нового года Дворец культуры г. Солигорска готовит для своих зрителей игровую программу у праздничной ёлочки               и новогодний спектакль, в ходе которых сказочные персонажи познакомят детей с добром и дружбой. Все зрители окунутся в волшебный мир и вместе спасут Новогодний праздник.</a:t>
            </a:r>
            <a:endParaRPr lang="ru-RU" altLang="ru-RU" sz="1400">
              <a:solidFill>
                <a:schemeClr val="accent1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A04861-D602-D80C-7864-5DF3E24702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07"/>
          <a:stretch>
            <a:fillRect/>
          </a:stretch>
        </p:blipFill>
        <p:spPr>
          <a:xfrm>
            <a:off x="199634" y="505098"/>
            <a:ext cx="3041266" cy="2155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D30FD8-65CC-F16E-91B1-DB9A974EDB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24" t="26467" r="9925" b="15305"/>
          <a:stretch>
            <a:fillRect/>
          </a:stretch>
        </p:blipFill>
        <p:spPr>
          <a:xfrm>
            <a:off x="199635" y="2924945"/>
            <a:ext cx="3041266" cy="1574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AEA78D-06C2-6359-9493-08B9D81652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" t="23431" r="8551" b="20981"/>
          <a:stretch>
            <a:fillRect/>
          </a:stretch>
        </p:blipFill>
        <p:spPr>
          <a:xfrm>
            <a:off x="4067944" y="3691030"/>
            <a:ext cx="3960440" cy="1842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C1F20CF-87AB-1CC7-487E-3A43E5BD1721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AF11701-6649-7508-9958-5622A1682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0190238-274F-CDEB-0B58-E8B1091F9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75FCFE5-E376-3C99-EFA9-85571969F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03DC14-E06B-1A8B-12B3-18F8836D1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7857"/>
          <a:stretch>
            <a:fillRect/>
          </a:stretch>
        </p:blipFill>
        <p:spPr>
          <a:xfrm>
            <a:off x="711788" y="4711410"/>
            <a:ext cx="3481642" cy="188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B0019C-C5D4-EBDE-7BDB-6E0F95F76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0232" y="4985975"/>
            <a:ext cx="2180244" cy="1635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08D5ABB3-99FF-D7B6-A01C-E848A5B8262A}"/>
              </a:ext>
            </a:extLst>
          </p:cNvPr>
          <p:cNvSpPr/>
          <p:nvPr/>
        </p:nvSpPr>
        <p:spPr>
          <a:xfrm>
            <a:off x="7437085" y="236842"/>
            <a:ext cx="1702359" cy="467159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17948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C352DE-7107-6BB1-E33C-04666FAA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" y="0"/>
            <a:ext cx="91472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198" y="914640"/>
            <a:ext cx="5484678" cy="3240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>
                <a:solidFill>
                  <a:schemeClr val="accent1"/>
                </a:solidFill>
                <a:latin typeface="Segoe Print" panose="02000600000000000000" pitchFamily="2" charset="0"/>
                <a:ea typeface="Calibri" panose="020f0502020204030204" pitchFamily="34" charset="0"/>
                <a:cs typeface="Angsana New" pitchFamily="18" charset="-34"/>
              </a:rPr>
              <a:t> </a:t>
            </a:r>
            <a:r>
              <a:rPr lang="ru-RU" altLang="ru-RU" sz="1600" b="1">
                <a:solidFill>
                  <a:schemeClr val="accent1"/>
                </a:solidFill>
                <a:latin typeface="Arial Black" pitchFamily="34" charset="0"/>
                <a:cs typeface="Aharoni" panose="02010803020104030203" pitchFamily="2" charset="-79"/>
              </a:rPr>
              <a:t>«Парад Дедов Морозов </a:t>
            </a:r>
            <a:br>
              <a:rPr lang="ru-RU" altLang="ru-RU" sz="1600" b="1">
                <a:solidFill>
                  <a:schemeClr val="accent1"/>
                </a:solidFill>
                <a:latin typeface="Arial Black" pitchFamily="34" charset="0"/>
                <a:cs typeface="Aharoni" panose="02010803020104030203" pitchFamily="2" charset="-79"/>
              </a:rPr>
            </a:br>
            <a:r>
              <a:rPr lang="ru-RU" altLang="ru-RU" sz="1600" b="1">
                <a:solidFill>
                  <a:schemeClr val="accent1"/>
                </a:solidFill>
                <a:latin typeface="Arial Black" pitchFamily="34" charset="0"/>
                <a:cs typeface="Aharoni" panose="02010803020104030203" pitchFamily="2" charset="-79"/>
              </a:rPr>
              <a:t>и Снегурочек – 2027»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>
              <a:solidFill>
                <a:schemeClr val="accent1"/>
              </a:solidFill>
              <a:latin typeface="Arial Black" pitchFamily="34" charset="0"/>
              <a:cs typeface="Aharoni" panose="02010803020104030203" pitchFamily="2" charset="-79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400" b="1">
              <a:solidFill>
                <a:schemeClr val="accent1"/>
              </a:solidFill>
              <a:latin typeface="Arial Black" pitchFamily="34" charset="0"/>
              <a:cs typeface="Aharoni" panose="02010803020104030203" pitchFamily="2" charset="-79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chemeClr val="accent1"/>
                </a:solidFill>
                <a:latin typeface="Times New Roman" pitchFamily="18" charset="0"/>
                <a:cs typeface="Times New Roman" panose="02020603050405020304" pitchFamily="18" charset="0"/>
              </a:rPr>
              <a:t>    Центр города Солигорска в этот день погружается в настоящую новогоднюю сказку с Дедами Морозами, Снегурочками и другими сказочными персонажами. 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chemeClr val="accent1"/>
                </a:solidFill>
                <a:latin typeface="Times New Roman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400">
                <a:solidFill>
                  <a:schemeClr val="accent1"/>
                </a:solidFill>
                <a:latin typeface="Times New Roman" pitchFamily="18" charset="0"/>
                <a:cs typeface="Calibri" pitchFamily="34" charset="0"/>
              </a:rPr>
              <a:t>Яркое костюмированное шествие пройдет в последние выходные 2026 года по центральной улице города, поздравляя всех жителей       и гостей города с праздником! А завершится праздничное мероприятие общим новогодним танцем и хороводами вокруг главной ёлки. Приглашаем!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190878-EB13-DBF7-18ED-76CD5BDB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14" r="16183" b="75"/>
          <a:stretch>
            <a:fillRect/>
          </a:stretch>
        </p:blipFill>
        <p:spPr>
          <a:xfrm>
            <a:off x="5938801" y="188640"/>
            <a:ext cx="295367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3EB11C-FAEE-BF54-4640-F3893B719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5" y="2441628"/>
            <a:ext cx="2953680" cy="2215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6733521-1DDA-7971-94EC-2763677F1B4F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0C7F959-73A6-CE71-4ADA-10FDE61B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B5B099F-D906-C958-6567-4F26739E9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21AB4E1-B428-CB78-0916-6096B268F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517CAE-690E-6329-C74C-BA286B2451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198" y="4807016"/>
            <a:ext cx="2483124" cy="186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9B8B5D-B7F6-6A27-3400-FB1B4B2D93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7904" y="4398188"/>
            <a:ext cx="2676399" cy="2007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9AA1CB-8FBE-F66B-507F-3B60BAA731C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684" t="24678" r="13867" b="20723"/>
          <a:stretch>
            <a:fillRect/>
          </a:stretch>
        </p:blipFill>
        <p:spPr>
          <a:xfrm>
            <a:off x="5711885" y="4807016"/>
            <a:ext cx="3294916" cy="1862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кругленная прямоугольная выноска 5">
            <a:extLst>
              <a:ext uri="{FF2B5EF4-FFF2-40B4-BE49-F238E27FC236}">
                <a16:creationId xmlns:a16="http://schemas.microsoft.com/office/drawing/2014/main" id="{16D810B3-41EC-5990-07D2-56329FD69902}"/>
              </a:ext>
            </a:extLst>
          </p:cNvPr>
          <p:cNvSpPr/>
          <p:nvPr/>
        </p:nvSpPr>
        <p:spPr>
          <a:xfrm rot="21146686">
            <a:off x="-49554" y="192113"/>
            <a:ext cx="1827570" cy="550780"/>
          </a:xfrm>
          <a:prstGeom prst="wedgeRoundRectCallout">
            <a:avLst>
              <a:gd name="adj1" fmla="val 30659"/>
              <a:gd name="adj2" fmla="val 76439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639972" lon="2941036" rev="21442480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1C7349-FEC8-5EA2-9C8B-52A626E3D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r="6144"/>
          <a:stretch>
            <a:fillRect/>
          </a:stretch>
        </p:blipFill>
        <p:spPr>
          <a:xfrm>
            <a:off x="0" y="-144463"/>
            <a:ext cx="9152304" cy="70024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92516" y="67154"/>
            <a:ext cx="4322497" cy="168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 Дню защитников Отечества </a:t>
            </a:r>
            <a:b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b="1">
                <a:solidFill>
                  <a:srgbClr val="C00000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Вооруженных сил Республики Беларусь </a:t>
            </a:r>
            <a:endParaRPr lang="ru-RU" altLang="ru-RU" sz="1600" b="1">
              <a:solidFill>
                <a:srgbClr val="C00000"/>
              </a:solidFill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7174" name="AutoShape 15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20" y="3297311"/>
            <a:ext cx="3131656" cy="2086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9F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39" y="1053252"/>
            <a:ext cx="3123840" cy="202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9F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0C1170-0C99-875D-8A11-E6E40A92B57B}"/>
              </a:ext>
            </a:extLst>
          </p:cNvPr>
          <p:cNvSpPr/>
          <p:nvPr/>
        </p:nvSpPr>
        <p:spPr>
          <a:xfrm>
            <a:off x="1269379" y="1348392"/>
            <a:ext cx="4497982" cy="3434201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защитников Отечества и Вооружённых сил Республики Беларусь – это дань уважения ветеранам: тем, кто своим героизмом отстоял право на свободу и возможность быть хозяином на родной земле, тем, кто строит будущее             в повседневной жизни и дарит нам уверенность   в завтрашнем дне.</a:t>
            </a: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благодарность и память защитникам Отечества пройдут праздничные мероприятия во Дворце культуры г.</a:t>
            </a:r>
            <a:r>
              <a:rPr lang="en-US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Солигорска и в филиалах ГУК «Культурно-досуговый центр Солигорского района». </a:t>
            </a:r>
            <a:r>
              <a:rPr lang="ru-RU" altLang="ru-RU" sz="140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Скругленная прямоугольная выноска 12">
            <a:extLst>
              <a:ext uri="{FF2B5EF4-FFF2-40B4-BE49-F238E27FC236}">
                <a16:creationId xmlns:a16="http://schemas.microsoft.com/office/drawing/2014/main" id="{7F5A9417-589C-30EE-E329-C0AA5DF09BCF}"/>
              </a:ext>
            </a:extLst>
          </p:cNvPr>
          <p:cNvSpPr/>
          <p:nvPr/>
        </p:nvSpPr>
        <p:spPr>
          <a:xfrm rot="20847680">
            <a:off x="6271598" y="203605"/>
            <a:ext cx="2692118" cy="460303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304800">
              <a:schemeClr val="accent6">
                <a:lumMod val="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4400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cap="all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E73325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февраль</a:t>
            </a:r>
            <a:endParaRPr lang="ru-RU" sz="280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rgbClr val="E73325"/>
              </a:solidFill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32" y="4653136"/>
            <a:ext cx="2805260" cy="1869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9F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4935304"/>
            <a:ext cx="2615345" cy="1703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9F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2" r="1" b="-798"/>
          <a:stretch>
            <a:fillRect/>
          </a:stretch>
        </p:blipFill>
        <p:spPr bwMode="auto">
          <a:xfrm>
            <a:off x="202" y="0"/>
            <a:ext cx="9143798" cy="693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689026"/>
            <a:ext cx="5550889" cy="2741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>
                <a:solidFill>
                  <a:schemeClr val="accent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>
                <a:solidFill>
                  <a:schemeClr val="accent1"/>
                </a:solidFill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«Чудеса под Новый год» 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500" b="1">
              <a:solidFill>
                <a:schemeClr val="accent1"/>
              </a:solidFill>
              <a:latin typeface="Arial Black" pitchFamily="34" charset="0"/>
              <a:cs typeface="Aharoni" panose="02010803020104030203" pitchFamily="2" charset="-79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chemeClr val="accent1"/>
                </a:solidFill>
                <a:latin typeface="Times New Roman" pitchFamily="18" charset="0"/>
                <a:cs typeface="Times New Roman" panose="02020603050405020304" pitchFamily="18" charset="0"/>
              </a:rPr>
              <a:t>        Приглашаем всех желающих принять участие! Э</a:t>
            </a:r>
            <a:r>
              <a:rPr lang="ru-RU" sz="1600">
                <a:solidFill>
                  <a:schemeClr val="accent1"/>
                </a:solidFill>
                <a:latin typeface="Times New Roman" pitchFamily="18" charset="0"/>
                <a:cs typeface="Times New Roman" panose="02020603050405020304" pitchFamily="18" charset="0"/>
              </a:rPr>
              <a:t>то         не просто конкурс, а настоящий праздник творчества, фантазии и новогоднего волшебства, который надолго запомнится всем участникам и зрителям; каждый желающий может принять участие в новогодней поздравительной программе. </a:t>
            </a:r>
            <a:endParaRPr lang="ru-RU" altLang="ru-RU" sz="15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040FBA-9B61-EBE2-2A91-5E97EECCE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93" y="348113"/>
            <a:ext cx="2859710" cy="214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29E962-359F-BB21-EFB1-F28EE420FF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188" b="14095"/>
          <a:stretch>
            <a:fillRect/>
          </a:stretch>
        </p:blipFill>
        <p:spPr>
          <a:xfrm>
            <a:off x="370293" y="2675272"/>
            <a:ext cx="2876340" cy="199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10B34F-766F-A480-9349-EC71574FD3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621" t="28783" r="9618" b="10063"/>
          <a:stretch>
            <a:fillRect/>
          </a:stretch>
        </p:blipFill>
        <p:spPr>
          <a:xfrm>
            <a:off x="3419872" y="3716103"/>
            <a:ext cx="4104130" cy="187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A14728-384B-0864-68C1-528535D6FDB3}"/>
              </a:ext>
            </a:extLst>
          </p:cNvPr>
          <p:cNvGrpSpPr/>
          <p:nvPr/>
        </p:nvGrpSpPr>
        <p:grpSpPr>
          <a:xfrm>
            <a:off x="0" y="5840035"/>
            <a:ext cx="9143999" cy="664495"/>
            <a:chOff x="-19050" y="6216003"/>
            <a:chExt cx="9143999" cy="664495"/>
          </a:xfrm>
          <a:effectLst>
            <a:glow rad="127000">
              <a:schemeClr val="accent1">
                <a:lumMod val="75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6065440-5C20-385E-4121-BBD43BBC2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C42B968-2B39-1221-9E67-96D902BE8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50D7694-0A1F-CF0C-83F3-F89088B3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853202-F628-1424-D64C-8145EBF3F71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699" b="5325"/>
          <a:stretch>
            <a:fillRect/>
          </a:stretch>
        </p:blipFill>
        <p:spPr>
          <a:xfrm>
            <a:off x="370292" y="4813737"/>
            <a:ext cx="2859708" cy="194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B47DBB-8A0D-2F4A-1332-452ECC6C75F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7163" t="50000" r="27097" b="13132"/>
          <a:stretch>
            <a:fillRect/>
          </a:stretch>
        </p:blipFill>
        <p:spPr>
          <a:xfrm>
            <a:off x="5914002" y="4884281"/>
            <a:ext cx="3056759" cy="1847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ая прямоугольная выноска 5">
            <a:extLst>
              <a:ext uri="{FF2B5EF4-FFF2-40B4-BE49-F238E27FC236}">
                <a16:creationId xmlns:a16="http://schemas.microsoft.com/office/drawing/2014/main" id="{8177215D-1279-D08F-C728-C59D80A6C2B3}"/>
              </a:ext>
            </a:extLst>
          </p:cNvPr>
          <p:cNvSpPr/>
          <p:nvPr/>
        </p:nvSpPr>
        <p:spPr>
          <a:xfrm>
            <a:off x="7333060" y="245306"/>
            <a:ext cx="1827570" cy="55078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800" b="1" cap="all">
              <a:solidFill>
                <a:srgbClr val="4F81BD"/>
              </a:solidFill>
              <a:effectLst>
                <a:outerShdw blurRad="19685" dist="12700" dir="5400000" algn="tl">
                  <a:schemeClr val="accent1">
                    <a:satMod val="130000"/>
                    <a:alpha val="60000"/>
                  </a:schemeClr>
                </a:outerShdw>
                <a:reflection blurRad="9995" stA="55000" endPos="48000" dist="495" dir="5400000" sy="-100000" algn="bl"/>
              </a:effectLst>
              <a:latin typeface="Segoe Print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ДЕКАБРЬ</a:t>
            </a:r>
            <a:endParaRPr lang="ru-RU" sz="2000"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 </a:t>
            </a:r>
            <a:endParaRPr lang="ru-RU" sz="110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8319512"/>
      </p:ext>
    </p:extLst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962368" cy="6858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8520" y="1988840"/>
            <a:ext cx="6303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06471847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4F16B3-C73C-B71C-1731-F7A00CA8B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r="26668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511" y="76579"/>
            <a:ext cx="5457825" cy="648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b="1">
                <a:solidFill>
                  <a:srgbClr val="F19B61"/>
                </a:solidFill>
                <a:latin typeface="Arial Black" pitchFamily="34" charset="0"/>
                <a:cs typeface="Times New Roman" panose="02020603050405020304" pitchFamily="18" charset="0"/>
              </a:rPr>
              <a:t>Народное гуляние </a:t>
            </a:r>
            <a:br>
              <a:rPr lang="en-US" altLang="ru-RU" b="1">
                <a:solidFill>
                  <a:srgbClr val="F19B61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altLang="ru-RU" b="1">
                <a:solidFill>
                  <a:srgbClr val="F19B61"/>
                </a:solidFill>
                <a:latin typeface="Arial Black" pitchFamily="34" charset="0"/>
                <a:cs typeface="Times New Roman" panose="02020603050405020304" pitchFamily="18" charset="0"/>
              </a:rPr>
              <a:t>«Масленица  пришла – весну привела»</a:t>
            </a:r>
          </a:p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00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E2623-0AC8-B4DE-6AD8-AC0824E19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124744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91FC0E3D-CCE0-4BF0-310D-E0023AB62F00}"/>
              </a:ext>
            </a:extLst>
          </p:cNvPr>
          <p:cNvSpPr/>
          <p:nvPr/>
        </p:nvSpPr>
        <p:spPr>
          <a:xfrm rot="21083264">
            <a:off x="6684463" y="257324"/>
            <a:ext cx="2303569" cy="487914"/>
          </a:xfrm>
          <a:prstGeom prst="wedgeRoundRectCallout">
            <a:avLst/>
          </a:prstGeom>
          <a:solidFill>
            <a:schemeClr val="bg1">
              <a:alpha val="99000"/>
            </a:schemeClr>
          </a:solidFill>
          <a:ln w="57150">
            <a:solidFill>
              <a:srgbClr val="F19B61"/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rgbClr val="EC772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Февраль</a:t>
            </a:r>
            <a:endParaRPr lang="ru-RU" sz="600">
              <a:solidFill>
                <a:srgbClr val="EC7720"/>
              </a:solidFill>
              <a:ea typeface="Calibri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634761-8E75-5188-8183-FEF23F1A9E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65" t="26890" r="26375" b="9849"/>
          <a:stretch>
            <a:fillRect/>
          </a:stretch>
        </p:blipFill>
        <p:spPr>
          <a:xfrm>
            <a:off x="6084169" y="3494765"/>
            <a:ext cx="2880320" cy="2099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8503EA-49EE-CB79-659C-5016EAC52A5C}"/>
              </a:ext>
            </a:extLst>
          </p:cNvPr>
          <p:cNvSpPr/>
          <p:nvPr/>
        </p:nvSpPr>
        <p:spPr>
          <a:xfrm>
            <a:off x="446831" y="819981"/>
            <a:ext cx="5457825" cy="3433951"/>
          </a:xfrm>
          <a:prstGeom prst="rect">
            <a:avLst/>
          </a:prstGeom>
          <a:solidFill>
            <a:schemeClr val="accent4">
              <a:lumMod val="20000"/>
              <a:lumOff val="80000"/>
              <a:alpha val="36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Песни, танцы, театрализованные представления                        с шутами и скоморохами, разнообразные игровые площадки, сжигание чучела Зимы – все это традиционный праздник Масленица. Еще в стародавние времена на этот праздник люди наряжались в маски и костюмы. Главный</a:t>
            </a:r>
            <a:br>
              <a:rPr 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и непременный атрибут Масленицы – горячие блины, оладьи, пирожки, которых в этот день вдоволь.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П</a:t>
            </a:r>
            <a:r>
              <a:rPr 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раздничная ярмарка, н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ародные гуляния, незабываемый праздник и море позитива  вас ждет на центральной площади г. Солигорска </a:t>
            </a:r>
            <a:b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и в населённых пунктах Солигорского района.                           Приглашаем окунуться в атмосферу  настоящего народного гуляния! </a:t>
            </a:r>
            <a:endParaRPr lang="ru-RU" altLang="ru-RU" sz="1600">
              <a:solidFill>
                <a:srgbClr val="C00000"/>
              </a:solidFill>
              <a:latin typeface="Arial Black" pitchFamily="34" charset="0"/>
              <a:cs typeface="Calibri" pitchFamily="34" charset="0"/>
            </a:endParaRPr>
          </a:p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000">
              <a:solidFill>
                <a:srgbClr val="000000"/>
              </a:solidFill>
              <a:cs typeface="Calibri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4B9F6D8-1999-DB09-C068-CC0D8A6456DD}"/>
              </a:ext>
            </a:extLst>
          </p:cNvPr>
          <p:cNvGrpSpPr/>
          <p:nvPr/>
        </p:nvGrpSpPr>
        <p:grpSpPr>
          <a:xfrm>
            <a:off x="0" y="5976848"/>
            <a:ext cx="9144000" cy="664495"/>
            <a:chOff x="0" y="6216003"/>
            <a:chExt cx="9144000" cy="66449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744F079-4970-E0CF-27A7-804E12B5B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7" t="22318" b="24829"/>
            <a:stretch>
              <a:fillRect/>
            </a:stretch>
          </p:blipFill>
          <p:spPr>
            <a:xfrm>
              <a:off x="0" y="6218798"/>
              <a:ext cx="3583566" cy="6617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BCD990D-B4D3-853B-71BF-157B984F4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26713A1-000F-410F-51DC-FDF02FAA3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48BEBD-5FAB-9A75-80D0-D2086D831D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106" r="4275"/>
          <a:stretch>
            <a:fillRect/>
          </a:stretch>
        </p:blipFill>
        <p:spPr>
          <a:xfrm>
            <a:off x="3587453" y="4438859"/>
            <a:ext cx="3073466" cy="1947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9"/>
          <a:stretch>
            <a:fillRect/>
          </a:stretch>
        </p:blipFill>
        <p:spPr>
          <a:xfrm>
            <a:off x="179511" y="4438859"/>
            <a:ext cx="3228431" cy="195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4AA5C9-7AA8-8F6A-2588-4C6FCFDB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0" r="6620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267B25-E60F-499F-9E8A-00D72BD0A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61" y="1202236"/>
            <a:ext cx="3194612" cy="239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99B960-E333-485B-A26A-E28DF28E5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7" y="1202236"/>
            <a:ext cx="3194612" cy="239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7F569B-32FA-4333-962A-D1AC4FBE030C}"/>
              </a:ext>
            </a:extLst>
          </p:cNvPr>
          <p:cNvSpPr txBox="1"/>
          <p:nvPr/>
        </p:nvSpPr>
        <p:spPr>
          <a:xfrm>
            <a:off x="642394" y="140261"/>
            <a:ext cx="785921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rgbClr val="083972"/>
                </a:solidFill>
              </a:rPr>
              <a:t>Литературная композиция </a:t>
            </a:r>
          </a:p>
          <a:p>
            <a:pPr algn="ctr"/>
            <a:r>
              <a:rPr lang="ru-RU" sz="2000" b="1">
                <a:solidFill>
                  <a:srgbClr val="083972"/>
                </a:solidFill>
                <a:effectLst/>
                <a:ea typeface="Calibri" panose="020f0502020204030204" pitchFamily="34" charset="0"/>
              </a:rPr>
              <a:t>«</a:t>
            </a:r>
            <a:r>
              <a:rPr lang="be-BY" sz="2000" b="1">
                <a:solidFill>
                  <a:srgbClr val="083972"/>
                </a:solidFill>
                <a:effectLst/>
                <a:ea typeface="Calibri" panose="020f0502020204030204" pitchFamily="34" charset="0"/>
              </a:rPr>
              <a:t>Ёсць будзе…Спрадвечная мова</a:t>
            </a:r>
            <a:r>
              <a:rPr lang="ru-RU" sz="2000" b="1">
                <a:solidFill>
                  <a:srgbClr val="083972"/>
                </a:solidFill>
                <a:effectLst/>
                <a:ea typeface="Calibri" panose="020f0502020204030204" pitchFamily="34" charset="0"/>
              </a:rPr>
              <a:t>»</a:t>
            </a:r>
          </a:p>
          <a:p>
            <a:pPr algn="ctr"/>
            <a:r>
              <a:rPr lang="ru-RU" sz="2000" b="1">
                <a:solidFill>
                  <a:srgbClr val="083972"/>
                </a:solidFill>
              </a:rPr>
              <a:t>к Международному дню родного языка </a:t>
            </a:r>
          </a:p>
          <a:p>
            <a:pPr algn="ctr"/>
            <a:endParaRPr lang="ru-RU" b="1">
              <a:solidFill>
                <a:srgbClr val="083972"/>
              </a:solidFill>
            </a:endParaRPr>
          </a:p>
        </p:txBody>
      </p:sp>
      <p:sp>
        <p:nvSpPr>
          <p:cNvPr id="2" name="Скругленная прямоугольная выноска 5">
            <a:extLst>
              <a:ext uri="{FF2B5EF4-FFF2-40B4-BE49-F238E27FC236}">
                <a16:creationId xmlns:a16="http://schemas.microsoft.com/office/drawing/2014/main" id="{68F095B5-2E45-1841-5FE9-7956D7C72A33}"/>
              </a:ext>
            </a:extLst>
          </p:cNvPr>
          <p:cNvSpPr/>
          <p:nvPr/>
        </p:nvSpPr>
        <p:spPr>
          <a:xfrm rot="21334212">
            <a:off x="6876256" y="334946"/>
            <a:ext cx="2160240" cy="53144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Февраль</a:t>
            </a:r>
            <a:endParaRPr lang="ru-RU" sz="60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E531C70-A0AE-D32F-1388-627864D3228E}"/>
              </a:ext>
            </a:extLst>
          </p:cNvPr>
          <p:cNvGrpSpPr/>
          <p:nvPr/>
        </p:nvGrpSpPr>
        <p:grpSpPr>
          <a:xfrm>
            <a:off x="0" y="6071273"/>
            <a:ext cx="9143999" cy="664495"/>
            <a:chOff x="-19050" y="6216003"/>
            <a:chExt cx="9143999" cy="664495"/>
          </a:xfrm>
          <a:effectLst>
            <a:glow rad="127000">
              <a:schemeClr val="accent6">
                <a:lumMod val="50000"/>
                <a:alpha val="28000"/>
              </a:schemeClr>
            </a:glow>
          </a:effectLst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AAAED8A-A674-7564-4D88-6F1A3539C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6A2F07E-2299-B77E-ACC4-64E41B42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3C3B411-D457-F1B5-1254-8B55124D6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629" b="24829"/>
            <a:stretch>
              <a:fillRect/>
            </a:stretch>
          </p:blipFill>
          <p:spPr>
            <a:xfrm>
              <a:off x="7342998" y="6216003"/>
              <a:ext cx="1781951" cy="6617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C2A6B6-50E1-49D0-83E5-BC019B27F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4" b="10591"/>
          <a:stretch>
            <a:fillRect/>
          </a:stretch>
        </p:blipFill>
        <p:spPr>
          <a:xfrm>
            <a:off x="1466786" y="3811788"/>
            <a:ext cx="6210428" cy="258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7462341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E8C657-7F6F-A88F-1A47-5CC6EC93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85" r="1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14633B-2FA7-4762-B3EE-9E213B0033C9}"/>
              </a:ext>
            </a:extLst>
          </p:cNvPr>
          <p:cNvSpPr txBox="1"/>
          <p:nvPr/>
        </p:nvSpPr>
        <p:spPr>
          <a:xfrm>
            <a:off x="221936" y="2194372"/>
            <a:ext cx="4051559" cy="3877985"/>
          </a:xfrm>
          <a:prstGeom prst="rect">
            <a:avLst/>
          </a:prstGeom>
          <a:solidFill>
            <a:srgbClr val="FF99CC">
              <a:alpha val="31000"/>
            </a:srgb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>
                <a:solidFill>
                  <a:srgbClr val="7030A0"/>
                </a:solidFill>
              </a:rPr>
              <a:t>        </a:t>
            </a:r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Ежегодно весной ГУО «Солигорская детская школа искусств» гостеприимно открывает свои двери всем ценителям и любителям хореографии. </a:t>
            </a:r>
          </a:p>
          <a:p>
            <a:pPr algn="just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Преподаватели и воспитанники хореографического отделения представляют проект «Танцующая весна», который является не только творческим отчётом отделения, но и праздничным весенним подарком для родителей и гостей Солигорского района.</a:t>
            </a:r>
          </a:p>
          <a:p>
            <a:pPr algn="just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В репертуаре танцевальные номера разных стилей и направлений хореографического искусства: детский, классический, народный, современный, стилизованный. </a:t>
            </a:r>
          </a:p>
          <a:p>
            <a:pPr algn="just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Преподаватели отделения вместе со своими воспитанниками удивляют своего зрителя новыми постановками, интересными идеями и новыми задумками. </a:t>
            </a:r>
          </a:p>
          <a:p>
            <a:pPr algn="just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На сегодняшний день «Танцующая весна» - это визитная карточка хореографического искусства Солигорского района.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E84F07-88D2-4141-B463-1B7BA17C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8712"/>
            <a:ext cx="2038660" cy="20676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916390-5D18-4A52-9AA8-534523F6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8"/>
          <a:stretch>
            <a:fillRect/>
          </a:stretch>
        </p:blipFill>
        <p:spPr>
          <a:xfrm>
            <a:off x="3956299" y="89984"/>
            <a:ext cx="2815536" cy="1886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093D7B-2857-49DE-83D0-7C1950842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2"/>
          <a:stretch>
            <a:fillRect/>
          </a:stretch>
        </p:blipFill>
        <p:spPr>
          <a:xfrm>
            <a:off x="6410391" y="1288617"/>
            <a:ext cx="2576209" cy="172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BB3E10-947D-4A80-8C13-F1B88E6AF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4"/>
          <a:stretch>
            <a:fillRect/>
          </a:stretch>
        </p:blipFill>
        <p:spPr>
          <a:xfrm>
            <a:off x="4407111" y="2934094"/>
            <a:ext cx="2906475" cy="181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ая прямоугольная выноска 5">
            <a:extLst>
              <a:ext uri="{FF2B5EF4-FFF2-40B4-BE49-F238E27FC236}">
                <a16:creationId xmlns:a16="http://schemas.microsoft.com/office/drawing/2014/main" id="{E877C98E-63DA-E9D6-6761-B3EFB83D2BBC}"/>
              </a:ext>
            </a:extLst>
          </p:cNvPr>
          <p:cNvSpPr/>
          <p:nvPr/>
        </p:nvSpPr>
        <p:spPr>
          <a:xfrm rot="21218944">
            <a:off x="6771835" y="330653"/>
            <a:ext cx="2192653" cy="489328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99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5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март</a:t>
            </a:r>
            <a:endParaRPr lang="ru-RU" sz="3200">
              <a:solidFill>
                <a:schemeClr val="accent5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0DFFCC0-3B90-F95B-BAAE-F10D54D4413A}"/>
              </a:ext>
            </a:extLst>
          </p:cNvPr>
          <p:cNvGrpSpPr/>
          <p:nvPr/>
        </p:nvGrpSpPr>
        <p:grpSpPr>
          <a:xfrm>
            <a:off x="0" y="6071273"/>
            <a:ext cx="9163050" cy="664495"/>
            <a:chOff x="-19050" y="6216003"/>
            <a:chExt cx="9163050" cy="66449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D9CF872-32EC-C1D0-F223-32F9ED6EB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981DD9B-BFAA-9936-3172-9CF070FEC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C1A0C8D-C838-69BA-7EF8-C08AC274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460B9C2-2F4D-457E-9164-BE47D95B42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3"/>
          <a:stretch>
            <a:fillRect/>
          </a:stretch>
        </p:blipFill>
        <p:spPr>
          <a:xfrm>
            <a:off x="6243499" y="4595467"/>
            <a:ext cx="2645966" cy="181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5251239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D793FE-AC77-371C-EA04-801096FFB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17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201" y="152424"/>
            <a:ext cx="5770753" cy="1368352"/>
          </a:xfrm>
          <a:prstGeom prst="rect">
            <a:avLst/>
          </a:prstGeom>
          <a:solidFill>
            <a:srgbClr val="FF99CC">
              <a:alpha val="22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«Её величество – Женщина», праздничная программа, посвященная Дню женщин</a:t>
            </a:r>
            <a:r>
              <a:rPr lang="en-US" altLang="ru-RU" b="1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br>
              <a:rPr lang="ru-RU" altLang="ru-RU" b="1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</a:br>
            <a:r>
              <a:rPr lang="ru-RU" altLang="ru-RU" b="1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и церемония чествования участниц конкурса «Женщина года - 2025»</a:t>
            </a:r>
          </a:p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 b="1">
              <a:solidFill>
                <a:schemeClr val="accent5">
                  <a:lumMod val="75000"/>
                </a:schemeClr>
              </a:solidFill>
              <a:latin typeface="Arial Black" pitchFamily="34" charset="0"/>
              <a:cs typeface="Calibri" pitchFamily="34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E1B25D-E4DB-8FCF-3507-2BD40E22C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r="15635" b="3033"/>
          <a:stretch>
            <a:fillRect/>
          </a:stretch>
        </p:blipFill>
        <p:spPr>
          <a:xfrm>
            <a:off x="5803026" y="2491044"/>
            <a:ext cx="3062339" cy="2084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EE5607-43B9-4F48-DEEA-FC8780C24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 r="18615" b="24272"/>
          <a:stretch>
            <a:fillRect/>
          </a:stretch>
        </p:blipFill>
        <p:spPr>
          <a:xfrm>
            <a:off x="6216193" y="804452"/>
            <a:ext cx="2823171" cy="1495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38AD792-C2F2-6815-609E-8CB2D79FED62}"/>
              </a:ext>
            </a:extLst>
          </p:cNvPr>
          <p:cNvGrpSpPr/>
          <p:nvPr/>
        </p:nvGrpSpPr>
        <p:grpSpPr>
          <a:xfrm>
            <a:off x="0" y="6071273"/>
            <a:ext cx="9163050" cy="664495"/>
            <a:chOff x="-19050" y="6216003"/>
            <a:chExt cx="9163050" cy="66449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810E90D-5E85-0EF1-C745-7D14EE48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22318" b="24829"/>
            <a:stretch>
              <a:fillRect/>
            </a:stretch>
          </p:blipFill>
          <p:spPr>
            <a:xfrm>
              <a:off x="-19050" y="6218798"/>
              <a:ext cx="3602616" cy="6617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5E84043-14B3-7A46-0DF0-BEB979AC4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24829"/>
            <a:stretch>
              <a:fillRect/>
            </a:stretch>
          </p:blipFill>
          <p:spPr>
            <a:xfrm>
              <a:off x="3581235" y="6218798"/>
              <a:ext cx="3761763" cy="6617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98027DD-E23F-BA28-C3D6-30703DE3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r="52123" b="24829"/>
            <a:stretch>
              <a:fillRect/>
            </a:stretch>
          </p:blipFill>
          <p:spPr>
            <a:xfrm>
              <a:off x="7342998" y="6216003"/>
              <a:ext cx="1801002" cy="661700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D6FFFCF-546A-85A4-C75C-9CF1B4A51D3A}"/>
              </a:ext>
            </a:extLst>
          </p:cNvPr>
          <p:cNvSpPr/>
          <p:nvPr/>
        </p:nvSpPr>
        <p:spPr>
          <a:xfrm>
            <a:off x="278635" y="1660451"/>
            <a:ext cx="5399090" cy="4716536"/>
          </a:xfrm>
          <a:prstGeom prst="rect">
            <a:avLst/>
          </a:prstGeom>
          <a:solidFill>
            <a:srgbClr val="FF99CC">
              <a:alpha val="19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8 Марта </a:t>
            </a: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– первый весенний праздник, объединяющий в себе всё прекрасное: красоту и любовь, доброту и нежность, гордость </a:t>
            </a:r>
            <a:b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и признательность – все, что олицетворяет образ женщины. Праздничные мероприятия, т</a:t>
            </a:r>
            <a:r>
              <a:rPr 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еплые слова и искренние пожелания        в адрес прекрасной половины человечества</a:t>
            </a: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будут звучать в этот день во всех уголках Солигорского района. </a:t>
            </a:r>
            <a:endParaRPr lang="ru-RU" altLang="ru-RU" sz="14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Праздничная программа, посвященная Дню женщин, церемония чествования участниц районного этапа Республиканского конкурса </a:t>
            </a:r>
            <a:r>
              <a:rPr lang="ru-RU" altLang="ru-RU" sz="1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«Женщина года - 2025» </a:t>
            </a:r>
            <a:r>
              <a:rPr lang="ru-RU" altLang="ru-RU" sz="14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пройдут во Дворце культуры г. Солигорска. Конкурс проводится с 2009 года общественным объединением «Белорусский союз женщин» с целью поощрения женщин, добившихся успехов в различных сферах деятельности в течение календарного года. Прекрасные женщины получают цветы и подарки: это и труженицы сельского хозяйства,    и работницы промышленного сектора, представительницы социальной сферы, здравоохранения, органов правопорядка, педагоги, волонтеры и, конечно же, матери. Все те, кто своим талантом и мастерством прославляет Солигорщину, делает наш край известнее и богаче.</a:t>
            </a:r>
            <a:endParaRPr lang="en-US" altLang="ru-RU" sz="14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EECD1A-B4F1-CC56-8E51-AF869BF0C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6756" r="7822" b="667"/>
          <a:stretch>
            <a:fillRect/>
          </a:stretch>
        </p:blipFill>
        <p:spPr>
          <a:xfrm>
            <a:off x="6248990" y="4756709"/>
            <a:ext cx="2757578" cy="19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ая прямоугольная выноска 5">
            <a:extLst>
              <a:ext uri="{FF2B5EF4-FFF2-40B4-BE49-F238E27FC236}">
                <a16:creationId xmlns:a16="http://schemas.microsoft.com/office/drawing/2014/main" id="{5D1BAE10-0EC1-1DD7-B236-45CDC9726A28}"/>
              </a:ext>
            </a:extLst>
          </p:cNvPr>
          <p:cNvSpPr/>
          <p:nvPr/>
        </p:nvSpPr>
        <p:spPr>
          <a:xfrm rot="20939060">
            <a:off x="6888478" y="201671"/>
            <a:ext cx="1869995" cy="40111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99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cap="all">
                <a:solidFill>
                  <a:schemeClr val="accent5">
                    <a:lumMod val="7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Segoe Print"/>
                <a:ea typeface="Calibri"/>
                <a:cs typeface="Times New Roman"/>
              </a:rPr>
              <a:t>март</a:t>
            </a:r>
            <a:endParaRPr lang="ru-RU" sz="3200">
              <a:solidFill>
                <a:schemeClr val="accent5">
                  <a:lumMod val="75000"/>
                </a:schemeClr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SPecialiST RePack, SanBuild</Company>
  <PresentationFormat>On-screen Show (4:3)</PresentationFormat>
  <Paragraphs>301</Paragraphs>
  <Slides>51</Slides>
  <Notes>0</Notes>
  <TotalTime>6953</TotalTime>
  <HiddenSlides>0</HiddenSlides>
  <MMClips>0</MMClips>
  <ScaleCrop>0</ScaleCrop>
  <HeadingPairs>
    <vt:vector baseType="variant" size="6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baseType="lpstr" size="66">
      <vt:lpstr>Arial</vt:lpstr>
      <vt:lpstr>Calibri Light</vt:lpstr>
      <vt:lpstr>Calibri</vt:lpstr>
      <vt:lpstr>Cambria</vt:lpstr>
      <vt:lpstr>Segoe Print</vt:lpstr>
      <vt:lpstr>Times New Roman</vt:lpstr>
      <vt:lpstr>Arial Black</vt:lpstr>
      <vt:lpstr>BrutalTypeLight</vt:lpstr>
      <vt:lpstr>Franklin Gothic Book</vt:lpstr>
      <vt:lpstr>Aharoni</vt:lpstr>
      <vt:lpstr>Century Schoolbook</vt:lpstr>
      <vt:lpstr>Franklin Gothic Medium</vt:lpstr>
      <vt:lpstr>Georgia</vt:lpstr>
      <vt:lpstr>Angsana New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Win7Ultimate_x64</dc:creator>
  <cp:lastModifiedBy>User</cp:lastModifiedBy>
  <cp:revision>691</cp:revision>
  <cp:lastPrinted>2022-02-02T08:05:34.000</cp:lastPrinted>
  <dcterms:created xsi:type="dcterms:W3CDTF">2017-01-27T05:13:51Z</dcterms:created>
  <dcterms:modified xsi:type="dcterms:W3CDTF">2026-05-24T18:06:44Z</dcterms:modified>
</cp:coreProperties>
</file>